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336" r:id="rId3"/>
    <p:sldId id="346" r:id="rId4"/>
    <p:sldId id="347" r:id="rId5"/>
    <p:sldId id="348" r:id="rId6"/>
    <p:sldId id="349" r:id="rId7"/>
    <p:sldId id="350" r:id="rId8"/>
    <p:sldId id="351" r:id="rId9"/>
    <p:sldId id="263" r:id="rId10"/>
    <p:sldId id="322" r:id="rId11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 Bringezu" initials="D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519CD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4660"/>
  </p:normalViewPr>
  <p:slideViewPr>
    <p:cSldViewPr>
      <p:cViewPr varScale="1">
        <p:scale>
          <a:sx n="80" d="100"/>
          <a:sy n="80" d="100"/>
        </p:scale>
        <p:origin x="-413" y="-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476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003154EB-8F88-4EA0-9611-CCD9D9DC1B80}" type="datetimeFigureOut">
              <a:rPr lang="de-DE" smtClean="0"/>
              <a:t>28.06.2021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9671"/>
            <a:ext cx="2946400" cy="496966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732A3A41-68BB-4F10-B950-FD4B95EA7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943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0604BE70-588B-461F-BD26-4550B299ACCA}" type="datetimeFigureOut">
              <a:rPr lang="de-DE" smtClean="0"/>
              <a:t>28.06.2021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4" tIns="47782" rIns="95564" bIns="4778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5564" tIns="47782" rIns="95564" bIns="4778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2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2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79722292-472D-430D-963F-83D377FD9A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40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2292-472D-430D-963F-83D377FD9A40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83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2292-472D-430D-963F-83D377FD9A40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055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2292-472D-430D-963F-83D377FD9A4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31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2292-472D-430D-963F-83D377FD9A4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934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1424" y="105273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71531" y="270892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75787" y="631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92C2-D8B7-4961-BA9D-CC59F45CC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75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23A86CF-5279-453B-92C1-560A0D495476}" type="datetime1">
              <a:rPr lang="de-DE" smtClean="0"/>
              <a:t>28.06.2021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75787" y="631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92C2-D8B7-4961-BA9D-CC59F45CC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50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28195D-903E-4EFD-BD4F-428FA7CE5F86}" type="datetime1">
              <a:rPr lang="de-DE" smtClean="0"/>
              <a:t>28.06.2021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75787" y="631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92C2-D8B7-4961-BA9D-CC59F45CC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55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3392" y="1628800"/>
            <a:ext cx="10972800" cy="46805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92C2-D8B7-4961-BA9D-CC59F45CCE3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75787" y="631636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20.04.2021</a:t>
            </a:r>
          </a:p>
        </p:txBody>
      </p:sp>
    </p:spTree>
    <p:extLst>
      <p:ext uri="{BB962C8B-B14F-4D97-AF65-F5344CB8AC3E}">
        <p14:creationId xmlns:p14="http://schemas.microsoft.com/office/powerpoint/2010/main" val="16176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8FCB6C-8E5B-4135-B4B3-6D82C8233EDB}" type="datetime1">
              <a:rPr lang="de-DE" smtClean="0"/>
              <a:t>28.06.2021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75787" y="631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92C2-D8B7-4961-BA9D-CC59F45CC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61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75787" y="631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92C2-D8B7-4961-BA9D-CC59F45CC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6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37" y="26064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175787" y="631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92C2-D8B7-4961-BA9D-CC59F45CC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35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73FF0A-F28D-4EA8-9139-66D16D0E8FA6}" type="datetime1">
              <a:rPr lang="de-DE" smtClean="0"/>
              <a:t>28.06.2021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75787" y="631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92C2-D8B7-4961-BA9D-CC59F45CC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06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CE3D77-555D-41B3-A002-13AA0595C64B}" type="datetime1">
              <a:rPr lang="de-DE" smtClean="0"/>
              <a:t>28.06.2021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75787" y="631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92C2-D8B7-4961-BA9D-CC59F45CC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49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A15E37-41EA-4976-8D67-63AA97FC80A4}" type="datetime1">
              <a:rPr lang="de-DE" smtClean="0"/>
              <a:t>28.06.2021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75787" y="631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92C2-D8B7-4961-BA9D-CC59F45CC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09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FA16B3-DD8B-49BD-B506-39F640AB1C68}" type="datetime1">
              <a:rPr lang="de-DE" smtClean="0"/>
              <a:t>28.06.2021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75787" y="631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92C2-D8B7-4961-BA9D-CC59F45CC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82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892C2-D8B7-4961-BA9D-CC59F45CCE39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491187" y="6237312"/>
            <a:ext cx="5796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0" dirty="0">
                <a:latin typeface="+mn-lt"/>
              </a:rPr>
              <a:t>Projekt: Hotel Eichenhof in Worpswede</a:t>
            </a:r>
            <a:br>
              <a:rPr lang="de-DE" sz="1400" i="0" dirty="0">
                <a:latin typeface="+mn-lt"/>
              </a:rPr>
            </a:br>
            <a:r>
              <a:rPr lang="de-DE" sz="1400" i="0" dirty="0">
                <a:latin typeface="+mn-lt"/>
              </a:rPr>
              <a:t>Bauleitplanung / Gemeinde Worpswede am 28.06.2021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B97C3D75-423D-443D-AEE0-4C9939B0991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60977" y="162247"/>
            <a:ext cx="3121423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9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2924944"/>
            <a:ext cx="8229600" cy="576064"/>
          </a:xfrm>
        </p:spPr>
        <p:txBody>
          <a:bodyPr/>
          <a:lstStyle/>
          <a:p>
            <a:pPr algn="ctr"/>
            <a:r>
              <a:rPr lang="de-DE" sz="2000" b="1" dirty="0"/>
              <a:t>Bauleitplanung Hotel Eichenhof </a:t>
            </a:r>
            <a:br>
              <a:rPr lang="de-DE" sz="2000" b="1" dirty="0"/>
            </a:br>
            <a:r>
              <a:rPr lang="de-DE" sz="2000" b="1" dirty="0"/>
              <a:t>Gemeinde Worpswede</a:t>
            </a:r>
            <a:br>
              <a:rPr lang="de-DE" sz="2000" b="1" dirty="0"/>
            </a:br>
            <a:r>
              <a:rPr lang="de-DE" sz="2000" b="1" dirty="0"/>
              <a:t>28.06.2021 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011840" y="6356255"/>
            <a:ext cx="2844800" cy="365125"/>
          </a:xfrm>
        </p:spPr>
        <p:txBody>
          <a:bodyPr/>
          <a:lstStyle/>
          <a:p>
            <a:fld id="{787892C2-D8B7-4961-BA9D-CC59F45CCE39}" type="slidenum">
              <a:rPr lang="de-DE" smtClean="0"/>
              <a:t>1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335360" y="6264478"/>
            <a:ext cx="597666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991544" y="177281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/>
              <a:t>Bauvorhaben </a:t>
            </a:r>
            <a:br>
              <a:rPr lang="de-DE" b="1" dirty="0"/>
            </a:br>
            <a:r>
              <a:rPr lang="de-DE" b="1" dirty="0"/>
              <a:t>Hotel Eichenhof in Worpswede</a:t>
            </a:r>
            <a:endParaRPr lang="de-DE" sz="2400" dirty="0"/>
          </a:p>
        </p:txBody>
      </p:sp>
      <p:sp>
        <p:nvSpPr>
          <p:cNvPr id="9" name="Titel 1">
            <a:extLst>
              <a:ext uri="{FF2B5EF4-FFF2-40B4-BE49-F238E27FC236}">
                <a16:creationId xmlns="" xmlns:a16="http://schemas.microsoft.com/office/drawing/2014/main" id="{AB18A352-8259-4954-9C6E-30D531B47D6C}"/>
              </a:ext>
            </a:extLst>
          </p:cNvPr>
          <p:cNvSpPr txBox="1">
            <a:spLocks/>
          </p:cNvSpPr>
          <p:nvPr/>
        </p:nvSpPr>
        <p:spPr>
          <a:xfrm>
            <a:off x="551384" y="4394324"/>
            <a:ext cx="10729192" cy="1525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>
                <a:solidFill>
                  <a:srgbClr val="FF0000"/>
                </a:solidFill>
              </a:rPr>
              <a:t>IfG</a:t>
            </a:r>
            <a:r>
              <a:rPr lang="de-DE" sz="1400" dirty="0"/>
              <a:t> Ingenieurgemeinschaft für Geotechnik GmbH</a:t>
            </a:r>
            <a:br>
              <a:rPr lang="de-DE" sz="1400" dirty="0"/>
            </a:br>
            <a:r>
              <a:rPr lang="de-DE" sz="1400" dirty="0"/>
              <a:t>Prof. Dr.-Ing. Harder + Partner 				</a:t>
            </a:r>
            <a:endParaRPr lang="de-DE" sz="1400" b="1" dirty="0"/>
          </a:p>
          <a:p>
            <a:r>
              <a:rPr lang="de-DE" sz="1400" dirty="0"/>
              <a:t>Teerhof 48 · 28199 Bremen 			</a:t>
            </a:r>
            <a:r>
              <a:rPr lang="de-DE" sz="1400" b="1" dirty="0"/>
              <a:t>Projektbearbeitung</a:t>
            </a:r>
            <a:endParaRPr lang="de-DE" sz="1400" dirty="0"/>
          </a:p>
          <a:p>
            <a:r>
              <a:rPr lang="de-DE" sz="1400" dirty="0"/>
              <a:t>0421-5285-2312				Dipl. Tm Kaufhold			Dipl. Daniel Bringezu</a:t>
            </a:r>
            <a:br>
              <a:rPr lang="de-DE" sz="1400" dirty="0"/>
            </a:br>
            <a:r>
              <a:rPr lang="de-DE" sz="1400" dirty="0"/>
              <a:t>info@ifg-bremen.de				0421-5285-9647 			0421-5285-9649</a:t>
            </a:r>
          </a:p>
          <a:p>
            <a:r>
              <a:rPr lang="de-DE" sz="1400" dirty="0"/>
              <a:t>www.ifg-bremen.de				kaufhold@ifg-bremen.de			bringezu@ifg-bremen.de</a:t>
            </a:r>
            <a:r>
              <a:rPr lang="de-DE" sz="1600" dirty="0"/>
              <a:t/>
            </a:r>
            <a:br>
              <a:rPr lang="de-DE" sz="1600" dirty="0"/>
            </a:b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160731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E27C7D77-97D3-4DB4-BEB0-3DCCE37CE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771" y="1586963"/>
            <a:ext cx="2525845" cy="325202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994080" y="6309320"/>
            <a:ext cx="2844800" cy="365125"/>
          </a:xfrm>
        </p:spPr>
        <p:txBody>
          <a:bodyPr/>
          <a:lstStyle/>
          <a:p>
            <a:fld id="{787892C2-D8B7-4961-BA9D-CC59F45CCE39}" type="slidenum">
              <a:rPr lang="de-DE" smtClean="0"/>
              <a:t>10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801180" y="292494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e-DE" b="1" dirty="0"/>
          </a:p>
          <a:p>
            <a:pPr algn="ctr"/>
            <a:r>
              <a:rPr lang="de-DE" b="1" dirty="0"/>
              <a:t>Vielen Dank für Ihre Aufmerksamkeit!</a:t>
            </a:r>
          </a:p>
          <a:p>
            <a:pPr algn="ctr"/>
            <a:endParaRPr lang="de-DE" sz="2400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F6BE0BB3-B3DE-4B72-B84F-0CE583EFC736}"/>
              </a:ext>
            </a:extLst>
          </p:cNvPr>
          <p:cNvSpPr txBox="1">
            <a:spLocks/>
          </p:cNvSpPr>
          <p:nvPr/>
        </p:nvSpPr>
        <p:spPr>
          <a:xfrm>
            <a:off x="551384" y="4394324"/>
            <a:ext cx="10729192" cy="1525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>
                <a:solidFill>
                  <a:srgbClr val="FF0000"/>
                </a:solidFill>
              </a:rPr>
              <a:t>IfG</a:t>
            </a:r>
            <a:r>
              <a:rPr lang="de-DE" sz="1400" dirty="0"/>
              <a:t> Ingenieurgemeinschaft für Geotechnik GmbH</a:t>
            </a:r>
            <a:br>
              <a:rPr lang="de-DE" sz="1400" dirty="0"/>
            </a:br>
            <a:r>
              <a:rPr lang="de-DE" sz="1400" dirty="0"/>
              <a:t>Prof. Dr.-Ing. Harder + Partner 				</a:t>
            </a:r>
            <a:endParaRPr lang="de-DE" sz="1400" b="1" dirty="0"/>
          </a:p>
          <a:p>
            <a:r>
              <a:rPr lang="de-DE" sz="1400" dirty="0"/>
              <a:t>Teerhof 48 · 28199 Bremen 			</a:t>
            </a:r>
            <a:r>
              <a:rPr lang="de-DE" sz="1400" b="1" dirty="0"/>
              <a:t>Projektbearbeitung</a:t>
            </a:r>
            <a:endParaRPr lang="de-DE" sz="1400" dirty="0"/>
          </a:p>
          <a:p>
            <a:r>
              <a:rPr lang="de-DE" sz="1400" dirty="0"/>
              <a:t>0421-5285-2312				Dipl. Tm Kaufhold			Dipl. Daniel Bringezu</a:t>
            </a:r>
            <a:br>
              <a:rPr lang="de-DE" sz="1400" dirty="0"/>
            </a:br>
            <a:r>
              <a:rPr lang="de-DE" sz="1400" dirty="0"/>
              <a:t>info@ifg-bremen.de				0421-5285-9647 			0421-5285-9649</a:t>
            </a:r>
          </a:p>
          <a:p>
            <a:r>
              <a:rPr lang="de-DE" sz="1400" dirty="0"/>
              <a:t>www.ifg-bremen.de				kaufhold@ifg-bremen.de			bringezu@ifg-bremen.de</a:t>
            </a:r>
            <a:r>
              <a:rPr lang="de-DE" sz="1600" dirty="0"/>
              <a:t/>
            </a:r>
            <a:br>
              <a:rPr lang="de-DE" sz="1600" dirty="0"/>
            </a:b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15789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ingezu\Desktop\piktogramm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 bwMode="auto">
          <a:xfrm>
            <a:off x="2855640" y="1111608"/>
            <a:ext cx="585065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793694" y="3559880"/>
            <a:ext cx="835292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rgbClr val="FF0000"/>
                </a:solidFill>
              </a:rPr>
              <a:t>Erfahrungen</a:t>
            </a:r>
          </a:p>
          <a:p>
            <a:r>
              <a:rPr lang="de-DE" sz="2000" dirty="0"/>
              <a:t>Jahrzehntelanger Projekterfahrung als </a:t>
            </a:r>
            <a:br>
              <a:rPr lang="de-DE" sz="2000" dirty="0"/>
            </a:br>
            <a:r>
              <a:rPr lang="de-DE" sz="2000" dirty="0"/>
              <a:t>Sachverständige für Geotechnik </a:t>
            </a:r>
          </a:p>
          <a:p>
            <a:r>
              <a:rPr lang="de-DE" sz="2000" dirty="0"/>
              <a:t>in allen Bereichen der Baupraxis </a:t>
            </a:r>
          </a:p>
          <a:p>
            <a:pPr algn="ctr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976320" y="6317213"/>
            <a:ext cx="2844800" cy="365125"/>
          </a:xfrm>
        </p:spPr>
        <p:txBody>
          <a:bodyPr/>
          <a:lstStyle/>
          <a:p>
            <a:fld id="{787892C2-D8B7-4961-BA9D-CC59F45CCE39}" type="slidenum">
              <a:rPr lang="de-DE" smtClean="0"/>
              <a:t>2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79376" y="6309320"/>
            <a:ext cx="597666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294264" y="5020994"/>
            <a:ext cx="4104456" cy="1351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2400" dirty="0">
                <a:solidFill>
                  <a:srgbClr val="FF0000"/>
                </a:solidFill>
              </a:rPr>
              <a:t>Team</a:t>
            </a:r>
            <a:endParaRPr lang="de-DE" sz="2400" dirty="0"/>
          </a:p>
          <a:p>
            <a:pPr algn="r"/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9 Ingenieure </a:t>
            </a:r>
            <a:br>
              <a:rPr lang="de-DE" sz="2000" dirty="0"/>
            </a:br>
            <a:r>
              <a:rPr lang="de-DE" sz="2000" dirty="0"/>
              <a:t>Geotechnisches Labor</a:t>
            </a:r>
            <a:r>
              <a:rPr lang="de-DE" sz="2000" dirty="0">
                <a:solidFill>
                  <a:srgbClr val="FF0000"/>
                </a:solidFill>
              </a:rPr>
              <a:t/>
            </a:r>
            <a:br>
              <a:rPr lang="de-DE" sz="2000" dirty="0">
                <a:solidFill>
                  <a:srgbClr val="FF0000"/>
                </a:solidFill>
              </a:rPr>
            </a:br>
            <a:endParaRPr lang="de-DE" sz="2000" dirty="0"/>
          </a:p>
          <a:p>
            <a:r>
              <a:rPr lang="de-DE" sz="2400" dirty="0">
                <a:solidFill>
                  <a:srgbClr val="FF0000"/>
                </a:solidFill>
              </a:rPr>
              <a:t> </a:t>
            </a:r>
          </a:p>
          <a:p>
            <a:endParaRPr lang="de-DE" sz="14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808194" y="5020701"/>
            <a:ext cx="4104456" cy="1430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rgbClr val="FF0000"/>
                </a:solidFill>
              </a:rPr>
              <a:t>Leistungen</a:t>
            </a:r>
          </a:p>
          <a:p>
            <a:r>
              <a:rPr lang="de-DE" sz="2000" dirty="0"/>
              <a:t>Sachverständige für Geotechnik</a:t>
            </a:r>
          </a:p>
          <a:p>
            <a:r>
              <a:rPr lang="de-DE" sz="2000" dirty="0"/>
              <a:t>Geotechnische Fachplaner</a:t>
            </a:r>
          </a:p>
          <a:p>
            <a:r>
              <a:rPr lang="de-DE" sz="2000" dirty="0"/>
              <a:t>Schadensgutachter</a:t>
            </a:r>
          </a:p>
          <a:p>
            <a:endParaRPr lang="de-DE" sz="2400" dirty="0"/>
          </a:p>
          <a:p>
            <a:r>
              <a:rPr lang="de-DE" sz="2400" dirty="0">
                <a:solidFill>
                  <a:srgbClr val="FF0000"/>
                </a:solidFill>
              </a:rPr>
              <a:t> 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3841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696400" y="6309320"/>
            <a:ext cx="2133600" cy="365125"/>
          </a:xfrm>
        </p:spPr>
        <p:txBody>
          <a:bodyPr/>
          <a:lstStyle/>
          <a:p>
            <a:fld id="{787892C2-D8B7-4961-BA9D-CC59F45CCE39}" type="slidenum">
              <a:rPr lang="de-DE" smtClean="0"/>
              <a:t>3</a:t>
            </a:fld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7690251C-BBAA-4C57-A4FF-151342DCA921}"/>
              </a:ext>
            </a:extLst>
          </p:cNvPr>
          <p:cNvSpPr/>
          <p:nvPr/>
        </p:nvSpPr>
        <p:spPr>
          <a:xfrm>
            <a:off x="839416" y="1124744"/>
            <a:ext cx="8462586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2" fontAlgn="base">
              <a:lnSpc>
                <a:spcPts val="2000"/>
              </a:lnSpc>
              <a:spcAft>
                <a:spcPts val="600"/>
              </a:spcAft>
              <a:tabLst>
                <a:tab pos="447675" algn="l"/>
                <a:tab pos="3859213" algn="l"/>
              </a:tabLst>
            </a:pPr>
            <a:r>
              <a:rPr lang="de-DE" sz="2000" b="1" dirty="0"/>
              <a:t>Aufgaben im Projekt Hotel Eichenhof</a:t>
            </a:r>
          </a:p>
          <a:p>
            <a:pPr marL="176212" fontAlgn="base">
              <a:lnSpc>
                <a:spcPts val="2000"/>
              </a:lnSpc>
              <a:spcAft>
                <a:spcPts val="600"/>
              </a:spcAft>
              <a:tabLst>
                <a:tab pos="447675" algn="l"/>
                <a:tab pos="3859213" algn="l"/>
              </a:tabLst>
            </a:pPr>
            <a:r>
              <a:rPr lang="de-DE" b="1" dirty="0"/>
              <a:t>Untersuchungen </a:t>
            </a:r>
          </a:p>
          <a:p>
            <a:pPr marL="447675" indent="-271463" fontAlgn="base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  <a:tab pos="3859213" algn="l"/>
              </a:tabLst>
            </a:pPr>
            <a:r>
              <a:rPr lang="de-DE" dirty="0"/>
              <a:t>Baugrunduntersuchungen auf dem Grundstück</a:t>
            </a:r>
          </a:p>
          <a:p>
            <a:pPr marL="447675" indent="-271463" fontAlgn="base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  <a:tab pos="3859213" algn="l"/>
              </a:tabLst>
            </a:pPr>
            <a:r>
              <a:rPr lang="de-DE" dirty="0"/>
              <a:t>Baugrunduntersuchungen entlang der Zufahrt</a:t>
            </a:r>
          </a:p>
          <a:p>
            <a:pPr marL="447675" indent="-271463" fontAlgn="base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  <a:tab pos="3859213" algn="l"/>
              </a:tabLst>
            </a:pPr>
            <a:r>
              <a:rPr lang="de-DE" dirty="0"/>
              <a:t>Laboruntersuchungen zur Klassifikation der Böden </a:t>
            </a:r>
          </a:p>
          <a:p>
            <a:pPr marL="447675" indent="-271463" fontAlgn="base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  <a:tab pos="3859213" algn="l"/>
              </a:tabLst>
            </a:pPr>
            <a:r>
              <a:rPr lang="de-DE" dirty="0"/>
              <a:t>Grundwassermessungen als Stichtags– und Zeitreihenmessungen </a:t>
            </a:r>
          </a:p>
          <a:p>
            <a:pPr marL="447675" indent="-271463" fontAlgn="base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  <a:tab pos="3859213" algn="l"/>
              </a:tabLst>
            </a:pPr>
            <a:r>
              <a:rPr lang="de-DE" dirty="0"/>
              <a:t>Grundwasseranalysen</a:t>
            </a:r>
          </a:p>
          <a:p>
            <a:pPr marL="447675" indent="-271463" fontAlgn="base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  <a:tab pos="3859213" algn="l"/>
              </a:tabLst>
            </a:pPr>
            <a:r>
              <a:rPr lang="de-DE" dirty="0"/>
              <a:t>Versickerungsversuche entlang der Zufahrt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523E743B-E86F-4317-B831-04E1BA515ED6}"/>
              </a:ext>
            </a:extLst>
          </p:cNvPr>
          <p:cNvSpPr/>
          <p:nvPr/>
        </p:nvSpPr>
        <p:spPr>
          <a:xfrm>
            <a:off x="839416" y="4293096"/>
            <a:ext cx="8462586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2" fontAlgn="base">
              <a:lnSpc>
                <a:spcPts val="2000"/>
              </a:lnSpc>
              <a:spcAft>
                <a:spcPts val="600"/>
              </a:spcAft>
              <a:tabLst>
                <a:tab pos="447675" algn="l"/>
                <a:tab pos="3859213" algn="l"/>
              </a:tabLst>
            </a:pPr>
            <a:r>
              <a:rPr lang="de-DE" b="1" dirty="0"/>
              <a:t>Bearbeitete Fragestellungen und Berichtsumfang </a:t>
            </a:r>
          </a:p>
          <a:p>
            <a:pPr marL="447675" indent="-271463" fontAlgn="base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  <a:tab pos="3859213" algn="l"/>
              </a:tabLst>
            </a:pPr>
            <a:r>
              <a:rPr lang="de-DE" dirty="0"/>
              <a:t>Generelle Beurteilung der Gründungsmöglichkeiten für den Neubau</a:t>
            </a:r>
          </a:p>
          <a:p>
            <a:pPr marL="447675" indent="-271463" fontAlgn="base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  <a:tab pos="3859213" algn="l"/>
              </a:tabLst>
            </a:pPr>
            <a:r>
              <a:rPr lang="de-DE" dirty="0"/>
              <a:t>Untersuchung und Beurteilung der hydrogeologischen Verhältnisse</a:t>
            </a:r>
          </a:p>
          <a:p>
            <a:pPr marL="447675" indent="-271463" fontAlgn="base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  <a:tab pos="3859213" algn="l"/>
              </a:tabLst>
            </a:pPr>
            <a:r>
              <a:rPr lang="de-DE" dirty="0"/>
              <a:t>Beurteilung der Möglichkeit zur Versickerung von Regenwasser entlang der Zufahrt</a:t>
            </a:r>
          </a:p>
        </p:txBody>
      </p:sp>
    </p:spTree>
    <p:extLst>
      <p:ext uri="{BB962C8B-B14F-4D97-AF65-F5344CB8AC3E}">
        <p14:creationId xmlns:p14="http://schemas.microsoft.com/office/powerpoint/2010/main" val="98298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DC2015F2-347B-4EAD-81A1-57CC19D190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"/>
          <a:stretch/>
        </p:blipFill>
        <p:spPr>
          <a:xfrm>
            <a:off x="1919536" y="911487"/>
            <a:ext cx="7920880" cy="539143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696400" y="6333086"/>
            <a:ext cx="2133600" cy="365125"/>
          </a:xfrm>
        </p:spPr>
        <p:txBody>
          <a:bodyPr/>
          <a:lstStyle/>
          <a:p>
            <a:fld id="{787892C2-D8B7-4961-BA9D-CC59F45CCE39}" type="slidenum">
              <a:rPr lang="de-DE" smtClean="0"/>
              <a:t>4</a:t>
            </a:fld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7690251C-BBAA-4C57-A4FF-151342DCA921}"/>
              </a:ext>
            </a:extLst>
          </p:cNvPr>
          <p:cNvSpPr/>
          <p:nvPr/>
        </p:nvSpPr>
        <p:spPr>
          <a:xfrm>
            <a:off x="839416" y="538652"/>
            <a:ext cx="8462586" cy="685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2" fontAlgn="base">
              <a:lnSpc>
                <a:spcPts val="2000"/>
              </a:lnSpc>
              <a:spcAft>
                <a:spcPts val="600"/>
              </a:spcAft>
              <a:tabLst>
                <a:tab pos="447675" algn="l"/>
                <a:tab pos="3859213" algn="l"/>
              </a:tabLst>
            </a:pPr>
            <a:r>
              <a:rPr lang="de-DE" sz="2000" b="1" dirty="0"/>
              <a:t>Umfang der Baugrunderkundung</a:t>
            </a:r>
          </a:p>
          <a:p>
            <a:pPr marL="176212" fontAlgn="base">
              <a:lnSpc>
                <a:spcPts val="2000"/>
              </a:lnSpc>
              <a:spcAft>
                <a:spcPts val="600"/>
              </a:spcAft>
              <a:tabLst>
                <a:tab pos="447675" algn="l"/>
                <a:tab pos="3859213" algn="l"/>
              </a:tabLst>
            </a:pPr>
            <a:r>
              <a:rPr lang="de-DE" sz="2000" b="1" dirty="0"/>
              <a:t>Hotelgrundstück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4CF7E28C-0F86-4746-ABEA-3E181EBFD152}"/>
              </a:ext>
            </a:extLst>
          </p:cNvPr>
          <p:cNvSpPr txBox="1"/>
          <p:nvPr/>
        </p:nvSpPr>
        <p:spPr>
          <a:xfrm rot="16200000">
            <a:off x="8537646" y="4912722"/>
            <a:ext cx="2579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Auszug aus Unterlage 80006-102</a:t>
            </a:r>
          </a:p>
        </p:txBody>
      </p:sp>
    </p:spTree>
    <p:extLst>
      <p:ext uri="{BB962C8B-B14F-4D97-AF65-F5344CB8AC3E}">
        <p14:creationId xmlns:p14="http://schemas.microsoft.com/office/powerpoint/2010/main" val="215512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724528" y="6356350"/>
            <a:ext cx="2133600" cy="365125"/>
          </a:xfrm>
        </p:spPr>
        <p:txBody>
          <a:bodyPr/>
          <a:lstStyle/>
          <a:p>
            <a:fld id="{787892C2-D8B7-4961-BA9D-CC59F45CCE39}" type="slidenum">
              <a:rPr lang="de-DE" smtClean="0"/>
              <a:t>5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50EFBF14-D2F2-4CC0-8914-19C25D06F9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"/>
          <a:stretch/>
        </p:blipFill>
        <p:spPr>
          <a:xfrm>
            <a:off x="1981200" y="833846"/>
            <a:ext cx="8352928" cy="54034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2FB55000-F384-4D8A-9951-72FDC1B6F4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6559" r="45275" b="32178"/>
          <a:stretch/>
        </p:blipFill>
        <p:spPr>
          <a:xfrm>
            <a:off x="1127448" y="3732813"/>
            <a:ext cx="2736304" cy="23898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4CF7E28C-0F86-4746-ABEA-3E181EBFD152}"/>
              </a:ext>
            </a:extLst>
          </p:cNvPr>
          <p:cNvSpPr txBox="1"/>
          <p:nvPr/>
        </p:nvSpPr>
        <p:spPr>
          <a:xfrm rot="16200000">
            <a:off x="9196131" y="4935986"/>
            <a:ext cx="2579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Auszug aus Unterlage 80006-103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A705B590-6733-4A1A-8236-84E8F04E2A28}"/>
              </a:ext>
            </a:extLst>
          </p:cNvPr>
          <p:cNvSpPr txBox="1"/>
          <p:nvPr/>
        </p:nvSpPr>
        <p:spPr>
          <a:xfrm rot="16200000">
            <a:off x="-292916" y="4732788"/>
            <a:ext cx="2579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Auszug aus Unterlage 80006-104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7690251C-BBAA-4C57-A4FF-151342DCA921}"/>
              </a:ext>
            </a:extLst>
          </p:cNvPr>
          <p:cNvSpPr/>
          <p:nvPr/>
        </p:nvSpPr>
        <p:spPr>
          <a:xfrm>
            <a:off x="996643" y="620688"/>
            <a:ext cx="8462586" cy="685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2" fontAlgn="base">
              <a:lnSpc>
                <a:spcPts val="2000"/>
              </a:lnSpc>
              <a:spcAft>
                <a:spcPts val="600"/>
              </a:spcAft>
              <a:tabLst>
                <a:tab pos="447675" algn="l"/>
                <a:tab pos="3859213" algn="l"/>
              </a:tabLst>
            </a:pPr>
            <a:r>
              <a:rPr lang="de-DE" sz="2000" b="1" dirty="0"/>
              <a:t>Umfang der Baugrunderkundung</a:t>
            </a:r>
          </a:p>
          <a:p>
            <a:pPr marL="176212" fontAlgn="base">
              <a:lnSpc>
                <a:spcPts val="2000"/>
              </a:lnSpc>
              <a:spcAft>
                <a:spcPts val="600"/>
              </a:spcAft>
              <a:tabLst>
                <a:tab pos="447675" algn="l"/>
                <a:tab pos="3859213" algn="l"/>
              </a:tabLst>
            </a:pPr>
            <a:r>
              <a:rPr lang="de-DE" sz="2000" b="1" dirty="0"/>
              <a:t>Zufahrt</a:t>
            </a:r>
          </a:p>
        </p:txBody>
      </p:sp>
    </p:spTree>
    <p:extLst>
      <p:ext uri="{BB962C8B-B14F-4D97-AF65-F5344CB8AC3E}">
        <p14:creationId xmlns:p14="http://schemas.microsoft.com/office/powerpoint/2010/main" val="239146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696400" y="6356350"/>
            <a:ext cx="2133600" cy="365125"/>
          </a:xfrm>
        </p:spPr>
        <p:txBody>
          <a:bodyPr/>
          <a:lstStyle/>
          <a:p>
            <a:fld id="{787892C2-D8B7-4961-BA9D-CC59F45CCE39}" type="slidenum">
              <a:rPr lang="de-DE" smtClean="0"/>
              <a:t>6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4CF7E28C-0F86-4746-ABEA-3E181EBFD152}"/>
              </a:ext>
            </a:extLst>
          </p:cNvPr>
          <p:cNvSpPr txBox="1"/>
          <p:nvPr/>
        </p:nvSpPr>
        <p:spPr>
          <a:xfrm rot="16200000">
            <a:off x="9196131" y="4935986"/>
            <a:ext cx="2579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Auszug aus Unterlage 80006-102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D582B6F5-F585-461B-A71F-62056A7E1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06" y="1196752"/>
            <a:ext cx="8367093" cy="4921466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7690251C-BBAA-4C57-A4FF-151342DCA921}"/>
              </a:ext>
            </a:extLst>
          </p:cNvPr>
          <p:cNvSpPr/>
          <p:nvPr/>
        </p:nvSpPr>
        <p:spPr>
          <a:xfrm>
            <a:off x="911424" y="615705"/>
            <a:ext cx="8462586" cy="685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2" fontAlgn="base">
              <a:lnSpc>
                <a:spcPts val="2000"/>
              </a:lnSpc>
              <a:spcAft>
                <a:spcPts val="600"/>
              </a:spcAft>
              <a:tabLst>
                <a:tab pos="447675" algn="l"/>
                <a:tab pos="3859213" algn="l"/>
              </a:tabLst>
            </a:pPr>
            <a:r>
              <a:rPr lang="de-DE" sz="2000" b="1" dirty="0"/>
              <a:t>Ergebnisse der Baugrunderkundung</a:t>
            </a:r>
          </a:p>
          <a:p>
            <a:pPr marL="176212" fontAlgn="base">
              <a:lnSpc>
                <a:spcPts val="2000"/>
              </a:lnSpc>
              <a:spcAft>
                <a:spcPts val="600"/>
              </a:spcAft>
              <a:tabLst>
                <a:tab pos="447675" algn="l"/>
                <a:tab pos="3859213" algn="l"/>
              </a:tabLst>
            </a:pPr>
            <a:r>
              <a:rPr lang="de-DE" sz="2000" b="1" dirty="0"/>
              <a:t>Hotelgrundstück</a:t>
            </a:r>
          </a:p>
        </p:txBody>
      </p:sp>
    </p:spTree>
    <p:extLst>
      <p:ext uri="{BB962C8B-B14F-4D97-AF65-F5344CB8AC3E}">
        <p14:creationId xmlns:p14="http://schemas.microsoft.com/office/powerpoint/2010/main" val="254816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696400" y="6356351"/>
            <a:ext cx="2133600" cy="365125"/>
          </a:xfrm>
        </p:spPr>
        <p:txBody>
          <a:bodyPr/>
          <a:lstStyle/>
          <a:p>
            <a:fld id="{787892C2-D8B7-4961-BA9D-CC59F45CCE39}" type="slidenum">
              <a:rPr lang="de-DE" smtClean="0"/>
              <a:t>7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4CF7E28C-0F86-4746-ABEA-3E181EBFD152}"/>
              </a:ext>
            </a:extLst>
          </p:cNvPr>
          <p:cNvSpPr txBox="1"/>
          <p:nvPr/>
        </p:nvSpPr>
        <p:spPr>
          <a:xfrm rot="16200000">
            <a:off x="8517960" y="4257814"/>
            <a:ext cx="3935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Auszug aus Unterlage 80006-102 mit aktuellen Daten ergänzt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5C671A33-A93A-48B3-95E1-74AB521212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3"/>
          <a:stretch/>
        </p:blipFill>
        <p:spPr>
          <a:xfrm>
            <a:off x="1271464" y="882225"/>
            <a:ext cx="8555186" cy="5404151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7690251C-BBAA-4C57-A4FF-151342DCA921}"/>
              </a:ext>
            </a:extLst>
          </p:cNvPr>
          <p:cNvSpPr/>
          <p:nvPr/>
        </p:nvSpPr>
        <p:spPr>
          <a:xfrm>
            <a:off x="911424" y="601340"/>
            <a:ext cx="8462586" cy="685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2" fontAlgn="base">
              <a:lnSpc>
                <a:spcPts val="2000"/>
              </a:lnSpc>
              <a:spcAft>
                <a:spcPts val="600"/>
              </a:spcAft>
              <a:tabLst>
                <a:tab pos="447675" algn="l"/>
                <a:tab pos="3859213" algn="l"/>
              </a:tabLst>
            </a:pPr>
            <a:r>
              <a:rPr lang="de-DE" sz="2000" b="1" dirty="0"/>
              <a:t>Ergebnisse der Grundwassermessungen</a:t>
            </a:r>
          </a:p>
          <a:p>
            <a:pPr marL="176212" fontAlgn="base">
              <a:lnSpc>
                <a:spcPts val="2000"/>
              </a:lnSpc>
              <a:spcAft>
                <a:spcPts val="600"/>
              </a:spcAft>
              <a:tabLst>
                <a:tab pos="447675" algn="l"/>
                <a:tab pos="3859213" algn="l"/>
              </a:tabLst>
            </a:pPr>
            <a:r>
              <a:rPr lang="de-DE" sz="2000" b="1" dirty="0"/>
              <a:t>Grundwasser-Ganglinien (Hotelgrundstück)</a:t>
            </a:r>
          </a:p>
        </p:txBody>
      </p:sp>
    </p:spTree>
    <p:extLst>
      <p:ext uri="{BB962C8B-B14F-4D97-AF65-F5344CB8AC3E}">
        <p14:creationId xmlns:p14="http://schemas.microsoft.com/office/powerpoint/2010/main" val="201544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696400" y="6356349"/>
            <a:ext cx="2133600" cy="365125"/>
          </a:xfrm>
        </p:spPr>
        <p:txBody>
          <a:bodyPr/>
          <a:lstStyle/>
          <a:p>
            <a:fld id="{787892C2-D8B7-4961-BA9D-CC59F45CCE39}" type="slidenum">
              <a:rPr lang="de-DE" smtClean="0"/>
              <a:t>8</a:t>
            </a:fld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7690251C-BBAA-4C57-A4FF-151342DCA921}"/>
              </a:ext>
            </a:extLst>
          </p:cNvPr>
          <p:cNvSpPr/>
          <p:nvPr/>
        </p:nvSpPr>
        <p:spPr>
          <a:xfrm>
            <a:off x="1055440" y="566621"/>
            <a:ext cx="8462586" cy="685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2" fontAlgn="base">
              <a:lnSpc>
                <a:spcPts val="2000"/>
              </a:lnSpc>
              <a:spcAft>
                <a:spcPts val="600"/>
              </a:spcAft>
              <a:tabLst>
                <a:tab pos="447675" algn="l"/>
                <a:tab pos="3859213" algn="l"/>
              </a:tabLst>
            </a:pPr>
            <a:r>
              <a:rPr lang="de-DE" sz="2000" b="1" dirty="0"/>
              <a:t>Ergebnisse der Versickerungsversuche</a:t>
            </a:r>
          </a:p>
          <a:p>
            <a:pPr marL="176212" fontAlgn="base">
              <a:lnSpc>
                <a:spcPts val="2000"/>
              </a:lnSpc>
              <a:spcAft>
                <a:spcPts val="600"/>
              </a:spcAft>
              <a:tabLst>
                <a:tab pos="447675" algn="l"/>
                <a:tab pos="3859213" algn="l"/>
              </a:tabLst>
            </a:pPr>
            <a:r>
              <a:rPr lang="de-DE" sz="2000" b="1" dirty="0"/>
              <a:t>Zufahrt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4CF7E28C-0F86-4746-ABEA-3E181EBFD152}"/>
              </a:ext>
            </a:extLst>
          </p:cNvPr>
          <p:cNvSpPr txBox="1"/>
          <p:nvPr/>
        </p:nvSpPr>
        <p:spPr>
          <a:xfrm rot="16200000">
            <a:off x="5771243" y="4329822"/>
            <a:ext cx="3935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Auszug aus Unterlage 80006-103 und 80006-104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B49BA5C4-8349-4E6E-865D-5DE78AA730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t="4101" r="3988" b="4594"/>
          <a:stretch/>
        </p:blipFill>
        <p:spPr>
          <a:xfrm>
            <a:off x="839416" y="1543002"/>
            <a:ext cx="6552728" cy="46665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C264B9BF-D523-4005-9D0A-52AED5EA6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22" y="1124744"/>
            <a:ext cx="4084062" cy="221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9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976320" y="6309320"/>
            <a:ext cx="2844800" cy="365125"/>
          </a:xfrm>
        </p:spPr>
        <p:txBody>
          <a:bodyPr/>
          <a:lstStyle/>
          <a:p>
            <a:fld id="{787892C2-D8B7-4961-BA9D-CC59F45CCE39}" type="slidenum">
              <a:rPr lang="de-DE" smtClean="0"/>
              <a:t>9</a:t>
            </a:fld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55440" y="620688"/>
            <a:ext cx="6526469" cy="57606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/>
              <a:t>Unterlagen, Geotechnische Berichte:</a:t>
            </a:r>
            <a:endParaRPr lang="de-DE" sz="2000" dirty="0"/>
          </a:p>
        </p:txBody>
      </p:sp>
      <p:sp>
        <p:nvSpPr>
          <p:cNvPr id="6" name="Rechteck 5"/>
          <p:cNvSpPr/>
          <p:nvPr/>
        </p:nvSpPr>
        <p:spPr>
          <a:xfrm>
            <a:off x="1055440" y="1556792"/>
            <a:ext cx="8775823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2" fontAlgn="base">
              <a:spcAft>
                <a:spcPts val="200"/>
              </a:spcAft>
              <a:tabLst>
                <a:tab pos="447675" algn="l"/>
                <a:tab pos="3859213" algn="l"/>
              </a:tabLst>
            </a:pPr>
            <a:r>
              <a:rPr lang="de-DE" sz="1600" b="1" i="1" dirty="0"/>
              <a:t>Projekt: Hotel Eichenhof an der Ostendorfer Straße 13 in Worpswede</a:t>
            </a:r>
          </a:p>
          <a:p>
            <a:pPr marL="447675" indent="-271463" fontAlgn="base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447675" algn="l"/>
                <a:tab pos="3859213" algn="l"/>
              </a:tabLst>
            </a:pPr>
            <a:r>
              <a:rPr lang="de-DE" sz="1600" b="1" i="1" dirty="0"/>
              <a:t>1. Bericht: Generelle Beurteilung der Gründungsmöglichkeiten für den Neubau einer Tiefgarage </a:t>
            </a:r>
            <a:r>
              <a:rPr lang="de-DE" sz="1600" i="1" dirty="0"/>
              <a:t>vom 06.02.2018, Az. 80006-101</a:t>
            </a:r>
          </a:p>
          <a:p>
            <a:pPr marL="447675" indent="-271463" fontAlgn="base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447675" algn="l"/>
                <a:tab pos="3859213" algn="l"/>
              </a:tabLst>
            </a:pPr>
            <a:r>
              <a:rPr lang="de-DE" sz="1600" b="1" i="1" dirty="0"/>
              <a:t>2. Bericht: Untersuchung und Beurteilung der hydrogeologischen Verhältnisse </a:t>
            </a:r>
            <a:br>
              <a:rPr lang="de-DE" sz="1600" b="1" i="1" dirty="0"/>
            </a:br>
            <a:r>
              <a:rPr lang="de-DE" sz="1600" i="1" dirty="0"/>
              <a:t>vom 11.09.2020, Az. 80006-102</a:t>
            </a:r>
          </a:p>
          <a:p>
            <a:pPr marL="447675" indent="-271463" fontAlgn="base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447675" algn="l"/>
                <a:tab pos="3859213" algn="l"/>
              </a:tabLst>
            </a:pPr>
            <a:r>
              <a:rPr lang="de-DE" sz="1600" b="1" i="1" dirty="0"/>
              <a:t>3. Bericht: Ergänzende Baugrunderkundung im Zufahrtsbereich</a:t>
            </a:r>
            <a:br>
              <a:rPr lang="de-DE" sz="1600" b="1" i="1" dirty="0"/>
            </a:br>
            <a:r>
              <a:rPr lang="de-DE" sz="1600" i="1" dirty="0"/>
              <a:t>vom 14.09.2020, Az. 80006-103</a:t>
            </a:r>
            <a:endParaRPr lang="de-DE" sz="1600" b="1" i="1" dirty="0"/>
          </a:p>
          <a:p>
            <a:pPr marL="447675" indent="-271463" fontAlgn="base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447675" algn="l"/>
                <a:tab pos="3859213" algn="l"/>
              </a:tabLst>
            </a:pPr>
            <a:r>
              <a:rPr lang="de-DE" sz="1600" b="1" i="1" dirty="0"/>
              <a:t>4. Bericht: Versickerungsversuche im Zufahrtsbereich</a:t>
            </a:r>
            <a:br>
              <a:rPr lang="de-DE" sz="1600" b="1" i="1" dirty="0"/>
            </a:br>
            <a:r>
              <a:rPr lang="de-DE" sz="1600" i="1" dirty="0"/>
              <a:t>vom 15.01.2021, Az. 80006-104</a:t>
            </a:r>
          </a:p>
        </p:txBody>
      </p:sp>
    </p:spTree>
    <p:extLst>
      <p:ext uri="{BB962C8B-B14F-4D97-AF65-F5344CB8AC3E}">
        <p14:creationId xmlns:p14="http://schemas.microsoft.com/office/powerpoint/2010/main" val="168069572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C0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5400">
          <a:solidFill>
            <a:srgbClr val="FFC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Benutzerdefiniert</PresentationFormat>
  <Paragraphs>72</Paragraphs>
  <Slides>10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Bauleitplanung Hotel Eichenhof  Gemeinde Worpswede 28.06.2021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bringezu@ifg-bremen.de</dc:creator>
  <cp:lastModifiedBy>Maria Gehrke</cp:lastModifiedBy>
  <cp:revision>1298</cp:revision>
  <cp:lastPrinted>2021-04-18T11:18:06Z</cp:lastPrinted>
  <dcterms:created xsi:type="dcterms:W3CDTF">2014-05-06T09:47:31Z</dcterms:created>
  <dcterms:modified xsi:type="dcterms:W3CDTF">2021-06-28T07:57:57Z</dcterms:modified>
</cp:coreProperties>
</file>