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1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62" r:id="rId14"/>
    <p:sldId id="272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Wolf" initials="FW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000000"/>
    <a:srgbClr val="33CC33"/>
    <a:srgbClr val="FF6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>
      <p:cViewPr varScale="1">
        <p:scale>
          <a:sx n="82" d="100"/>
          <a:sy n="82" d="100"/>
        </p:scale>
        <p:origin x="-192" y="-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35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BB3A65C-E654-415D-ADA8-8B505DC87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952" y="1416730"/>
            <a:ext cx="7943211" cy="825192"/>
          </a:xfrm>
        </p:spPr>
        <p:txBody>
          <a:bodyPr/>
          <a:lstStyle/>
          <a:p>
            <a:pPr algn="ctr"/>
            <a:r>
              <a:rPr lang="de-DE" sz="4400" u="sng" dirty="0">
                <a:solidFill>
                  <a:schemeClr val="accent2">
                    <a:lumMod val="75000"/>
                  </a:schemeClr>
                </a:solidFill>
              </a:rPr>
              <a:t>Baumgutachten</a:t>
            </a:r>
            <a:r>
              <a:rPr lang="de-DE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4000" u="sng" dirty="0">
                <a:solidFill>
                  <a:schemeClr val="accent2">
                    <a:lumMod val="75000"/>
                  </a:schemeClr>
                </a:solidFill>
              </a:rPr>
              <a:t>„Eichenhof“</a:t>
            </a:r>
            <a:endParaRPr lang="de-DE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2576F250-A3E3-477E-9B69-2F5856980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8196" y="531731"/>
            <a:ext cx="3182645" cy="951136"/>
          </a:xfrm>
        </p:spPr>
        <p:txBody>
          <a:bodyPr>
            <a:normAutofit/>
          </a:bodyPr>
          <a:lstStyle/>
          <a:p>
            <a:r>
              <a:rPr lang="de-DE" sz="3000" dirty="0"/>
              <a:t>FRANK WOLF</a:t>
            </a:r>
          </a:p>
          <a:p>
            <a:r>
              <a:rPr lang="de-DE" sz="1400" dirty="0"/>
              <a:t>Dipl.-Ing. Landschaftsarchitekt</a:t>
            </a:r>
          </a:p>
        </p:txBody>
      </p:sp>
      <p:pic>
        <p:nvPicPr>
          <p:cNvPr id="4" name="Grafik 8">
            <a:extLst>
              <a:ext uri="{FF2B5EF4-FFF2-40B4-BE49-F238E27FC236}">
                <a16:creationId xmlns="" xmlns:a16="http://schemas.microsoft.com/office/drawing/2014/main" id="{616244EA-4168-4495-856E-BB13357D0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21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177"/>
          <a:stretch/>
        </p:blipFill>
        <p:spPr bwMode="auto">
          <a:xfrm>
            <a:off x="1393364" y="2293031"/>
            <a:ext cx="6798660" cy="40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Bild 23" descr="Beschreibung: C:\Users\Franki\Documents\Meine Scans\2008-04 (Apr)\Scannen0002.jpg">
            <a:extLst>
              <a:ext uri="{FF2B5EF4-FFF2-40B4-BE49-F238E27FC236}">
                <a16:creationId xmlns="" xmlns:a16="http://schemas.microsoft.com/office/drawing/2014/main" id="{1C681BAD-3ED9-4019-8971-7A3AF5D60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858" y="606566"/>
            <a:ext cx="9334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r Verbinder 7">
            <a:extLst>
              <a:ext uri="{FF2B5EF4-FFF2-40B4-BE49-F238E27FC236}">
                <a16:creationId xmlns="" xmlns:a16="http://schemas.microsoft.com/office/drawing/2014/main" id="{BEEB8D41-1F7B-459A-ABD9-B10C10D0389C}"/>
              </a:ext>
            </a:extLst>
          </p:cNvPr>
          <p:cNvCxnSpPr>
            <a:cxnSpLocks/>
          </p:cNvCxnSpPr>
          <p:nvPr/>
        </p:nvCxnSpPr>
        <p:spPr>
          <a:xfrm>
            <a:off x="799952" y="1044716"/>
            <a:ext cx="7632152" cy="17036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="" xmlns:a16="http://schemas.microsoft.com/office/drawing/2014/main" id="{6863713C-E8EB-4AFB-B4E4-2D597236F18F}"/>
              </a:ext>
            </a:extLst>
          </p:cNvPr>
          <p:cNvCxnSpPr>
            <a:cxnSpLocks/>
          </p:cNvCxnSpPr>
          <p:nvPr/>
        </p:nvCxnSpPr>
        <p:spPr>
          <a:xfrm flipV="1">
            <a:off x="8970583" y="1632542"/>
            <a:ext cx="0" cy="476825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="" xmlns:a16="http://schemas.microsoft.com/office/drawing/2014/main" id="{5ED12E07-717E-431D-A352-2F4DC6A6AF53}"/>
              </a:ext>
            </a:extLst>
          </p:cNvPr>
          <p:cNvCxnSpPr>
            <a:cxnSpLocks/>
          </p:cNvCxnSpPr>
          <p:nvPr/>
        </p:nvCxnSpPr>
        <p:spPr>
          <a:xfrm>
            <a:off x="9437308" y="1061752"/>
            <a:ext cx="409406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="" xmlns:a16="http://schemas.microsoft.com/office/drawing/2014/main" id="{3FBB33E9-71B5-42AB-BD6E-2D8B231741C6}"/>
              </a:ext>
            </a:extLst>
          </p:cNvPr>
          <p:cNvCxnSpPr>
            <a:cxnSpLocks/>
          </p:cNvCxnSpPr>
          <p:nvPr/>
        </p:nvCxnSpPr>
        <p:spPr>
          <a:xfrm flipV="1">
            <a:off x="8970583" y="100209"/>
            <a:ext cx="0" cy="408149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26853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67523D3-1A8A-4940-B6AE-BBEF3E45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89" y="486353"/>
            <a:ext cx="8571729" cy="1157721"/>
          </a:xfrm>
        </p:spPr>
        <p:txBody>
          <a:bodyPr>
            <a:normAutofit fontScale="90000"/>
          </a:bodyPr>
          <a:lstStyle/>
          <a:p>
            <a:r>
              <a:rPr lang="de-DE" sz="4400" u="sng" dirty="0">
                <a:solidFill>
                  <a:schemeClr val="accent2">
                    <a:lumMod val="75000"/>
                  </a:schemeClr>
                </a:solidFill>
              </a:rPr>
              <a:t>Baumschutz-Maßnahmen</a:t>
            </a:r>
            <a:r>
              <a:rPr lang="de-DE" sz="44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de-DE" sz="4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31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speziell Zufahrt Eichenhof) </a:t>
            </a:r>
            <a:r>
              <a:rPr lang="de-DE" sz="3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bg2">
                    <a:lumMod val="50000"/>
                  </a:schemeClr>
                </a:solidFill>
              </a:rPr>
              <a:t>Auszug Gutachten 2020</a:t>
            </a:r>
            <a:r>
              <a:rPr lang="de-DE" sz="31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de-DE" sz="31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de-DE" sz="31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de-DE" sz="3100" dirty="0">
                <a:solidFill>
                  <a:schemeClr val="bg2">
                    <a:lumMod val="50000"/>
                  </a:schemeClr>
                </a:solidFill>
              </a:rPr>
            </a:br>
            <a:endParaRPr lang="de-DE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EA98D728-1CC9-48DA-A6CB-DD2A5FFCFFC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8000"/>
                    </a14:imgEffect>
                    <a14:imgEffect>
                      <a14:brightnessContrast bright="10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56206" r="16232" b="10070"/>
          <a:stretch/>
        </p:blipFill>
        <p:spPr bwMode="auto">
          <a:xfrm>
            <a:off x="597058" y="1644074"/>
            <a:ext cx="7772501" cy="47275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 descr="Kipper mit einfarbiger Füllung">
            <a:extLst>
              <a:ext uri="{FF2B5EF4-FFF2-40B4-BE49-F238E27FC236}">
                <a16:creationId xmlns="" xmlns:a16="http://schemas.microsoft.com/office/drawing/2014/main" id="{CD4E501A-B1FE-4810-952D-F0327B82B6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15006" b="15736"/>
          <a:stretch/>
        </p:blipFill>
        <p:spPr>
          <a:xfrm>
            <a:off x="905558" y="3237722"/>
            <a:ext cx="1576240" cy="1091682"/>
          </a:xfrm>
          <a:prstGeom prst="rect">
            <a:avLst/>
          </a:prstGeom>
        </p:spPr>
      </p:pic>
      <p:pic>
        <p:nvPicPr>
          <p:cNvPr id="6" name="Grafik 5" descr="Verkehrspylon Silhouette">
            <a:extLst>
              <a:ext uri="{FF2B5EF4-FFF2-40B4-BE49-F238E27FC236}">
                <a16:creationId xmlns="" xmlns:a16="http://schemas.microsoft.com/office/drawing/2014/main" id="{166A7EF2-22BC-4CCC-ACA6-D0F2176F7E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4934" y="4408916"/>
            <a:ext cx="1610019" cy="161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4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67523D3-1A8A-4940-B6AE-BBEF3E45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054495" cy="895927"/>
          </a:xfrm>
        </p:spPr>
        <p:txBody>
          <a:bodyPr>
            <a:normAutofit/>
          </a:bodyPr>
          <a:lstStyle/>
          <a:p>
            <a:r>
              <a:rPr lang="de-DE" sz="4400" u="sng" dirty="0">
                <a:solidFill>
                  <a:schemeClr val="accent2">
                    <a:lumMod val="75000"/>
                  </a:schemeClr>
                </a:solidFill>
              </a:rPr>
              <a:t>Baustellen- und Folgeverkehr</a:t>
            </a:r>
            <a:endParaRPr lang="de-DE" sz="40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B046C55C-7339-4394-8451-563E686AB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89041"/>
            <a:ext cx="9916777" cy="4659359"/>
          </a:xfrm>
        </p:spPr>
        <p:txBody>
          <a:bodyPr>
            <a:normAutofit lnSpcReduction="10000"/>
          </a:bodyPr>
          <a:lstStyle/>
          <a:p>
            <a:r>
              <a:rPr lang="de-DE" sz="2800" dirty="0"/>
              <a:t>Die wichtigste Schutzmaßnahme ist die PRÄVENTION.</a:t>
            </a:r>
          </a:p>
          <a:p>
            <a:pPr marL="0" indent="0">
              <a:buNone/>
            </a:pPr>
            <a:endParaRPr lang="de-DE" sz="400" dirty="0"/>
          </a:p>
          <a:p>
            <a:r>
              <a:rPr lang="de-DE" sz="3200" dirty="0"/>
              <a:t>Baustellenverkehr</a:t>
            </a:r>
          </a:p>
          <a:p>
            <a:pPr lvl="1"/>
            <a:r>
              <a:rPr lang="de-DE" sz="2400" dirty="0"/>
              <a:t>Neben den Schutzmaßnahmen (Bauzaun, Stahlplatten                zur Lastverteilung) ist der Verkehr auf 16 to LKW           Dreiachser zu beschränken.</a:t>
            </a:r>
          </a:p>
          <a:p>
            <a:pPr marL="0" indent="0">
              <a:buNone/>
            </a:pPr>
            <a:endParaRPr lang="de-DE" sz="200" dirty="0"/>
          </a:p>
          <a:p>
            <a:r>
              <a:rPr lang="de-DE" sz="3200" dirty="0"/>
              <a:t> Folgeverkehr</a:t>
            </a:r>
          </a:p>
          <a:p>
            <a:pPr lvl="1"/>
            <a:r>
              <a:rPr lang="de-DE" sz="2400" dirty="0"/>
              <a:t>Die Verkehrslast/Frequentierung sollte die des             ehemaligen Hotelbetriebes nicht übersteigen.</a:t>
            </a:r>
          </a:p>
          <a:p>
            <a:pPr lvl="1"/>
            <a:r>
              <a:rPr lang="de-DE" sz="2400" dirty="0"/>
              <a:t>Der geplante „Bus-Shuttle Service“                                             ist deshalb zu realisieren.</a:t>
            </a:r>
          </a:p>
          <a:p>
            <a:pPr marL="0" indent="0">
              <a:buNone/>
            </a:pPr>
            <a:endParaRPr lang="de-DE" sz="2800" dirty="0"/>
          </a:p>
        </p:txBody>
      </p:sp>
      <p:pic>
        <p:nvPicPr>
          <p:cNvPr id="4" name="Grafik 3" descr="Kipper mit einfarbiger Füllung">
            <a:extLst>
              <a:ext uri="{FF2B5EF4-FFF2-40B4-BE49-F238E27FC236}">
                <a16:creationId xmlns="" xmlns:a16="http://schemas.microsoft.com/office/drawing/2014/main" id="{FF082748-7E76-4EC1-96EF-460DD3A6E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7256" b="15942"/>
          <a:stretch/>
        </p:blipFill>
        <p:spPr>
          <a:xfrm>
            <a:off x="8289992" y="3171826"/>
            <a:ext cx="1625533" cy="1085888"/>
          </a:xfrm>
          <a:prstGeom prst="rect">
            <a:avLst/>
          </a:prstGeom>
        </p:spPr>
      </p:pic>
      <p:pic>
        <p:nvPicPr>
          <p:cNvPr id="5" name="Grafik 4" descr="Bus mit einfarbiger Füllung">
            <a:extLst>
              <a:ext uri="{FF2B5EF4-FFF2-40B4-BE49-F238E27FC236}">
                <a16:creationId xmlns="" xmlns:a16="http://schemas.microsoft.com/office/drawing/2014/main" id="{74C4F9D5-35C7-4C24-A6AF-955F0333D8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16667" b="20833"/>
          <a:stretch/>
        </p:blipFill>
        <p:spPr>
          <a:xfrm>
            <a:off x="6365942" y="5393346"/>
            <a:ext cx="1501708" cy="93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44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BB3A65C-E654-415D-ADA8-8B505DC87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636" y="1746765"/>
            <a:ext cx="7943211" cy="1423538"/>
          </a:xfrm>
        </p:spPr>
        <p:txBody>
          <a:bodyPr/>
          <a:lstStyle/>
          <a:p>
            <a:pPr algn="ctr"/>
            <a:r>
              <a:rPr lang="de-DE" sz="4000" dirty="0">
                <a:solidFill>
                  <a:schemeClr val="accent2">
                    <a:lumMod val="75000"/>
                  </a:schemeClr>
                </a:solidFill>
              </a:rPr>
              <a:t>Vielen Dank für Ihre Aufmerksamkeit.</a:t>
            </a:r>
            <a:endParaRPr lang="de-DE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2576F250-A3E3-477E-9B69-2F5856980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8196" y="531731"/>
            <a:ext cx="3182645" cy="951136"/>
          </a:xfrm>
        </p:spPr>
        <p:txBody>
          <a:bodyPr>
            <a:normAutofit/>
          </a:bodyPr>
          <a:lstStyle/>
          <a:p>
            <a:r>
              <a:rPr lang="de-DE" sz="3000" dirty="0"/>
              <a:t>FRANK WOLF</a:t>
            </a:r>
          </a:p>
          <a:p>
            <a:r>
              <a:rPr lang="de-DE" sz="1400" dirty="0"/>
              <a:t>Dipl.-Ing. Landschaftsarchitekt</a:t>
            </a:r>
          </a:p>
        </p:txBody>
      </p:sp>
      <p:pic>
        <p:nvPicPr>
          <p:cNvPr id="3074" name="Bild 23" descr="Beschreibung: C:\Users\Franki\Documents\Meine Scans\2008-04 (Apr)\Scannen0002.jpg">
            <a:extLst>
              <a:ext uri="{FF2B5EF4-FFF2-40B4-BE49-F238E27FC236}">
                <a16:creationId xmlns="" xmlns:a16="http://schemas.microsoft.com/office/drawing/2014/main" id="{1C681BAD-3ED9-4019-8971-7A3AF5D60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858" y="606566"/>
            <a:ext cx="9334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r Verbinder 7">
            <a:extLst>
              <a:ext uri="{FF2B5EF4-FFF2-40B4-BE49-F238E27FC236}">
                <a16:creationId xmlns="" xmlns:a16="http://schemas.microsoft.com/office/drawing/2014/main" id="{BEEB8D41-1F7B-459A-ABD9-B10C10D0389C}"/>
              </a:ext>
            </a:extLst>
          </p:cNvPr>
          <p:cNvCxnSpPr>
            <a:cxnSpLocks/>
          </p:cNvCxnSpPr>
          <p:nvPr/>
        </p:nvCxnSpPr>
        <p:spPr>
          <a:xfrm>
            <a:off x="799952" y="1044716"/>
            <a:ext cx="7632152" cy="17036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="" xmlns:a16="http://schemas.microsoft.com/office/drawing/2014/main" id="{6863713C-E8EB-4AFB-B4E4-2D597236F18F}"/>
              </a:ext>
            </a:extLst>
          </p:cNvPr>
          <p:cNvCxnSpPr>
            <a:cxnSpLocks/>
          </p:cNvCxnSpPr>
          <p:nvPr/>
        </p:nvCxnSpPr>
        <p:spPr>
          <a:xfrm flipV="1">
            <a:off x="8970583" y="1632542"/>
            <a:ext cx="0" cy="476825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="" xmlns:a16="http://schemas.microsoft.com/office/drawing/2014/main" id="{5ED12E07-717E-431D-A352-2F4DC6A6AF53}"/>
              </a:ext>
            </a:extLst>
          </p:cNvPr>
          <p:cNvCxnSpPr>
            <a:cxnSpLocks/>
          </p:cNvCxnSpPr>
          <p:nvPr/>
        </p:nvCxnSpPr>
        <p:spPr>
          <a:xfrm>
            <a:off x="9437308" y="1061752"/>
            <a:ext cx="409406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="" xmlns:a16="http://schemas.microsoft.com/office/drawing/2014/main" id="{3FBB33E9-71B5-42AB-BD6E-2D8B231741C6}"/>
              </a:ext>
            </a:extLst>
          </p:cNvPr>
          <p:cNvCxnSpPr>
            <a:cxnSpLocks/>
          </p:cNvCxnSpPr>
          <p:nvPr/>
        </p:nvCxnSpPr>
        <p:spPr>
          <a:xfrm flipV="1">
            <a:off x="8970583" y="100209"/>
            <a:ext cx="0" cy="408149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Fragen Silhouette">
            <a:extLst>
              <a:ext uri="{FF2B5EF4-FFF2-40B4-BE49-F238E27FC236}">
                <a16:creationId xmlns="" xmlns:a16="http://schemas.microsoft.com/office/drawing/2014/main" id="{459863C0-260C-4F07-BA18-7F69C12B0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39339" y="3381231"/>
            <a:ext cx="1202983" cy="1202983"/>
          </a:xfrm>
          <a:prstGeom prst="rect">
            <a:avLst/>
          </a:prstGeom>
        </p:spPr>
      </p:pic>
      <p:pic>
        <p:nvPicPr>
          <p:cNvPr id="12" name="Grafik 11" descr="Lächelnde Gesichtskontur Silhouette">
            <a:extLst>
              <a:ext uri="{FF2B5EF4-FFF2-40B4-BE49-F238E27FC236}">
                <a16:creationId xmlns="" xmlns:a16="http://schemas.microsoft.com/office/drawing/2014/main" id="{78B808C2-9CA6-4CE6-9D28-11E55545D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5557" y="1965603"/>
            <a:ext cx="1138289" cy="1138289"/>
          </a:xfrm>
          <a:prstGeom prst="rect">
            <a:avLst/>
          </a:prstGeom>
        </p:spPr>
      </p:pic>
      <p:pic>
        <p:nvPicPr>
          <p:cNvPr id="28" name="Grafik 27" descr="Verwaltungsrat Silhouette">
            <a:extLst>
              <a:ext uri="{FF2B5EF4-FFF2-40B4-BE49-F238E27FC236}">
                <a16:creationId xmlns="" xmlns:a16="http://schemas.microsoft.com/office/drawing/2014/main" id="{BAC25ADB-1597-4794-BE29-F68FBA5BF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6430" y="1887074"/>
            <a:ext cx="1259493" cy="1259493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="" xmlns:a16="http://schemas.microsoft.com/office/drawing/2014/main" id="{29C9BC8C-75AE-49D7-B9D1-CAE557829FDF}"/>
              </a:ext>
            </a:extLst>
          </p:cNvPr>
          <p:cNvSpPr txBox="1">
            <a:spLocks/>
          </p:cNvSpPr>
          <p:nvPr/>
        </p:nvSpPr>
        <p:spPr>
          <a:xfrm>
            <a:off x="510400" y="4643299"/>
            <a:ext cx="6328939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Ggf. Beantwortung von Fragen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endParaRPr lang="de-DE" sz="3200" dirty="0">
              <a:solidFill>
                <a:schemeClr val="bg2">
                  <a:lumMod val="25000"/>
                </a:schemeClr>
              </a:solidFill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Messtechnik im Anhang </a:t>
            </a:r>
          </a:p>
          <a:p>
            <a:pPr algn="l"/>
            <a:r>
              <a:rPr lang="de-DE" sz="1800" dirty="0">
                <a:solidFill>
                  <a:schemeClr val="bg2">
                    <a:lumMod val="25000"/>
                  </a:schemeClr>
                </a:solidFill>
              </a:rPr>
              <a:t>	 </a:t>
            </a:r>
            <a:r>
              <a:rPr lang="de-DE" sz="1400" dirty="0">
                <a:solidFill>
                  <a:schemeClr val="bg2">
                    <a:lumMod val="25000"/>
                  </a:schemeClr>
                </a:solidFill>
              </a:rPr>
              <a:t>(nur zur Sicherheit Erläuterung erstmal nicht geplant) </a:t>
            </a:r>
            <a:endParaRPr lang="de-DE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3" name="Grafik 32" descr="Abwärtstrend-Diagramm Silhouette">
            <a:extLst>
              <a:ext uri="{FF2B5EF4-FFF2-40B4-BE49-F238E27FC236}">
                <a16:creationId xmlns="" xmlns:a16="http://schemas.microsoft.com/office/drawing/2014/main" id="{BED2D1C4-22AC-474C-8015-5650EC498B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8801" t="22480" r="20232" b="22077"/>
          <a:stretch/>
        </p:blipFill>
        <p:spPr>
          <a:xfrm>
            <a:off x="6247894" y="4834419"/>
            <a:ext cx="983248" cy="675734"/>
          </a:xfrm>
          <a:prstGeom prst="rect">
            <a:avLst/>
          </a:prstGeom>
        </p:spPr>
      </p:pic>
      <p:pic>
        <p:nvPicPr>
          <p:cNvPr id="37" name="Grafik 36" descr="Laptop Silhouette">
            <a:extLst>
              <a:ext uri="{FF2B5EF4-FFF2-40B4-BE49-F238E27FC236}">
                <a16:creationId xmlns="" xmlns:a16="http://schemas.microsoft.com/office/drawing/2014/main" id="{05B9B4D0-2714-471D-9F9A-8C50F0D6A0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60289" y="4525129"/>
            <a:ext cx="1758457" cy="17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21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="" xmlns:a16="http://schemas.microsoft.com/office/drawing/2014/main" id="{D6937156-4469-407F-99C5-398458041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236" y="553617"/>
            <a:ext cx="8606625" cy="631371"/>
          </a:xfrm>
        </p:spPr>
        <p:txBody>
          <a:bodyPr>
            <a:normAutofit fontScale="90000"/>
          </a:bodyPr>
          <a:lstStyle/>
          <a:p>
            <a:r>
              <a:rPr lang="de-DE" u="sng" dirty="0">
                <a:solidFill>
                  <a:schemeClr val="accent2">
                    <a:lumMod val="75000"/>
                  </a:schemeClr>
                </a:solidFill>
              </a:rPr>
              <a:t>Baumdiagnose mittels RESISTOGRAPHIE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78FC567A-4C4F-4BDF-95EA-CF445FCD6D4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t="45411" r="8124" b="29720"/>
          <a:stretch/>
        </p:blipFill>
        <p:spPr bwMode="auto">
          <a:xfrm>
            <a:off x="835090" y="1091681"/>
            <a:ext cx="11356910" cy="53272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3153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="" xmlns:a16="http://schemas.microsoft.com/office/drawing/2014/main" id="{D6937156-4469-407F-99C5-398458041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606625" cy="631371"/>
          </a:xfrm>
        </p:spPr>
        <p:txBody>
          <a:bodyPr>
            <a:normAutofit fontScale="90000"/>
          </a:bodyPr>
          <a:lstStyle/>
          <a:p>
            <a:r>
              <a:rPr lang="de-DE" u="sng" dirty="0">
                <a:solidFill>
                  <a:schemeClr val="accent2">
                    <a:lumMod val="75000"/>
                  </a:schemeClr>
                </a:solidFill>
              </a:rPr>
              <a:t>Baumdiagnose mittels SCHALLTOMOGRAPHIE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B2C649E4-F41F-4925-9F29-CC1A362B408F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14000"/>
          <a:stretch/>
        </p:blipFill>
        <p:spPr bwMode="auto">
          <a:xfrm>
            <a:off x="819692" y="1586121"/>
            <a:ext cx="4247385" cy="4254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74D67885-E988-40A7-B463-D6C1C1A67DD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5" t="21037" r="33350" b="18943"/>
          <a:stretch/>
        </p:blipFill>
        <p:spPr bwMode="auto">
          <a:xfrm>
            <a:off x="5158659" y="1586121"/>
            <a:ext cx="4332513" cy="4254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598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="" xmlns:a16="http://schemas.microsoft.com/office/drawing/2014/main" id="{9FCC7BE6-447D-4EF0-BF23-831D7F787FA4}"/>
              </a:ext>
            </a:extLst>
          </p:cNvPr>
          <p:cNvSpPr txBox="1">
            <a:spLocks/>
          </p:cNvSpPr>
          <p:nvPr/>
        </p:nvSpPr>
        <p:spPr>
          <a:xfrm>
            <a:off x="4899192" y="3681133"/>
            <a:ext cx="5445915" cy="14310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dirty="0">
                <a:solidFill>
                  <a:schemeClr val="accent2">
                    <a:lumMod val="75000"/>
                  </a:schemeClr>
                </a:solidFill>
              </a:rPr>
              <a:t>Baumgutachten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(2020)</a:t>
            </a:r>
          </a:p>
          <a:p>
            <a:pPr algn="ctr"/>
            <a:r>
              <a:rPr lang="de-DE" sz="4000" dirty="0">
                <a:solidFill>
                  <a:schemeClr val="accent2">
                    <a:lumMod val="75000"/>
                  </a:schemeClr>
                </a:solidFill>
              </a:rPr>
              <a:t>Zufahrt Eichenhof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8" name="Grafik 1">
            <a:extLst>
              <a:ext uri="{FF2B5EF4-FFF2-40B4-BE49-F238E27FC236}">
                <a16:creationId xmlns="" xmlns:a16="http://schemas.microsoft.com/office/drawing/2014/main" id="{31CEF28F-7FF1-436D-BDD7-DDD4D5753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6"/>
          <a:stretch>
            <a:fillRect/>
          </a:stretch>
        </p:blipFill>
        <p:spPr bwMode="auto">
          <a:xfrm>
            <a:off x="995457" y="858638"/>
            <a:ext cx="4240421" cy="51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>
            <a:extLst>
              <a:ext uri="{FF2B5EF4-FFF2-40B4-BE49-F238E27FC236}">
                <a16:creationId xmlns="" xmlns:a16="http://schemas.microsoft.com/office/drawing/2014/main" id="{294F7A29-7E5B-4AB3-A738-0CC62AC700C6}"/>
              </a:ext>
            </a:extLst>
          </p:cNvPr>
          <p:cNvSpPr txBox="1">
            <a:spLocks/>
          </p:cNvSpPr>
          <p:nvPr/>
        </p:nvSpPr>
        <p:spPr>
          <a:xfrm>
            <a:off x="4899192" y="1030350"/>
            <a:ext cx="5445915" cy="14310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Baumgutachten</a:t>
            </a: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(2017)</a:t>
            </a:r>
          </a:p>
          <a:p>
            <a:pPr algn="ctr"/>
            <a:r>
              <a:rPr lang="de-DE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Gelände Eichenhof</a:t>
            </a:r>
            <a:endParaRPr lang="de-D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="" xmlns:a16="http://schemas.microsoft.com/office/drawing/2014/main" id="{B9A79DDA-6DAB-4903-AED3-9960C93B0B32}"/>
              </a:ext>
            </a:extLst>
          </p:cNvPr>
          <p:cNvCxnSpPr>
            <a:cxnSpLocks/>
          </p:cNvCxnSpPr>
          <p:nvPr/>
        </p:nvCxnSpPr>
        <p:spPr>
          <a:xfrm flipH="1">
            <a:off x="5624187" y="5223353"/>
            <a:ext cx="3782860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929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67523D3-1A8A-4940-B6AE-BBEF3E45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48" y="463591"/>
            <a:ext cx="4258560" cy="827314"/>
          </a:xfrm>
        </p:spPr>
        <p:txBody>
          <a:bodyPr>
            <a:normAutofit/>
          </a:bodyPr>
          <a:lstStyle/>
          <a:p>
            <a:r>
              <a:rPr lang="de-DE" sz="4000" u="sng" dirty="0">
                <a:solidFill>
                  <a:schemeClr val="accent2">
                    <a:lumMod val="75000"/>
                  </a:schemeClr>
                </a:solidFill>
              </a:rPr>
              <a:t>Aufgabenstellung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B046C55C-7339-4394-8451-563E686AB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514" y="1318540"/>
            <a:ext cx="7967136" cy="4220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	Zustandserfassung der Bäume hinsichtlich:</a:t>
            </a:r>
          </a:p>
          <a:p>
            <a:pPr marL="180975" lvl="1" indent="261938">
              <a:buFont typeface="Wingdings" panose="05000000000000000000" pitchFamily="2" charset="2"/>
              <a:buChar char="Ø"/>
            </a:pPr>
            <a:r>
              <a:rPr lang="de-DE" sz="3200" dirty="0"/>
              <a:t>	</a:t>
            </a:r>
            <a:r>
              <a:rPr lang="de-DE" sz="3200" b="1" dirty="0"/>
              <a:t>Vitalität</a:t>
            </a:r>
            <a:r>
              <a:rPr lang="de-DE" sz="3200" dirty="0"/>
              <a:t> 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913" lvl="1" indent="0">
              <a:buNone/>
            </a:pP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lvl="1" indent="261938" defTabSz="180975">
              <a:buFont typeface="Wingdings" panose="05000000000000000000" pitchFamily="2" charset="2"/>
              <a:buChar char="Ø"/>
            </a:pPr>
            <a:r>
              <a:rPr lang="de-DE" sz="3200" dirty="0"/>
              <a:t>	</a:t>
            </a:r>
            <a:r>
              <a:rPr lang="de-DE" sz="3200" b="1" dirty="0"/>
              <a:t>Verkehrssicherheit</a:t>
            </a:r>
            <a:r>
              <a:rPr lang="de-DE" sz="3200" dirty="0"/>
              <a:t> </a:t>
            </a:r>
            <a:r>
              <a:rPr lang="de-DE" sz="2200" dirty="0"/>
              <a:t>(=Stand- u. Bruchsicherheit)</a:t>
            </a:r>
          </a:p>
          <a:p>
            <a:pPr marL="442913" lvl="2" indent="0">
              <a:buNone/>
            </a:pPr>
            <a:r>
              <a:rPr lang="de-DE" sz="2400" dirty="0"/>
              <a:t>müssen </a:t>
            </a:r>
            <a:r>
              <a:rPr lang="de-DE" sz="2400" u="sng" dirty="0"/>
              <a:t>nicht</a:t>
            </a:r>
            <a:r>
              <a:rPr lang="de-DE" sz="2400" dirty="0"/>
              <a:t> zwangsläufig miteinander korrelieren, d.h. ein völlig ausgehöhlter Baum kann trotzdem sehr vital sein, weil zur Versorgung i.d.R relativ wenige äußere Rinden-Bereiche ausreichen.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F5209E6E-3B6B-4A66-A481-E61009B71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4" r="16748"/>
          <a:stretch/>
        </p:blipFill>
        <p:spPr>
          <a:xfrm>
            <a:off x="8324148" y="9525"/>
            <a:ext cx="3911523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Inhaltsplatzhalter 2">
            <a:extLst>
              <a:ext uri="{FF2B5EF4-FFF2-40B4-BE49-F238E27FC236}">
                <a16:creationId xmlns="" xmlns:a16="http://schemas.microsoft.com/office/drawing/2014/main" id="{76BFA896-2574-4963-8029-337628A9AB31}"/>
              </a:ext>
            </a:extLst>
          </p:cNvPr>
          <p:cNvSpPr txBox="1">
            <a:spLocks/>
          </p:cNvSpPr>
          <p:nvPr/>
        </p:nvSpPr>
        <p:spPr>
          <a:xfrm>
            <a:off x="458467" y="5710544"/>
            <a:ext cx="7481422" cy="650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sz="3000" dirty="0"/>
              <a:t>Erhaltenswürdigkeit/Schutzmaßnahmen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="" xmlns:a16="http://schemas.microsoft.com/office/drawing/2014/main" id="{4579E46E-FB3A-45A4-AB4F-A3B551CBA6B3}"/>
              </a:ext>
            </a:extLst>
          </p:cNvPr>
          <p:cNvSpPr txBox="1">
            <a:spLocks/>
          </p:cNvSpPr>
          <p:nvPr/>
        </p:nvSpPr>
        <p:spPr>
          <a:xfrm>
            <a:off x="334521" y="3957845"/>
            <a:ext cx="408127" cy="9354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Grafik 7" descr="Laubbaum Silhouette">
            <a:extLst>
              <a:ext uri="{FF2B5EF4-FFF2-40B4-BE49-F238E27FC236}">
                <a16:creationId xmlns="" xmlns:a16="http://schemas.microsoft.com/office/drawing/2014/main" id="{DAEE50B6-0D8B-45BA-8456-554465878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3863" y="1890724"/>
            <a:ext cx="1328726" cy="1328726"/>
          </a:xfrm>
          <a:prstGeom prst="rect">
            <a:avLst/>
          </a:prstGeom>
        </p:spPr>
      </p:pic>
      <p:pic>
        <p:nvPicPr>
          <p:cNvPr id="9" name="Grafik 8" descr="Bonsai Silhouette">
            <a:extLst>
              <a:ext uri="{FF2B5EF4-FFF2-40B4-BE49-F238E27FC236}">
                <a16:creationId xmlns="" xmlns:a16="http://schemas.microsoft.com/office/drawing/2014/main" id="{AE0BFAE8-C413-4436-BF32-E2751DE5A6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26531"/>
          <a:stretch/>
        </p:blipFill>
        <p:spPr>
          <a:xfrm>
            <a:off x="4986842" y="1890724"/>
            <a:ext cx="1808543" cy="1328726"/>
          </a:xfrm>
          <a:prstGeom prst="rect">
            <a:avLst/>
          </a:prstGeom>
        </p:spPr>
      </p:pic>
      <p:sp>
        <p:nvSpPr>
          <p:cNvPr id="12" name="Ungleich 11">
            <a:extLst>
              <a:ext uri="{FF2B5EF4-FFF2-40B4-BE49-F238E27FC236}">
                <a16:creationId xmlns="" xmlns:a16="http://schemas.microsoft.com/office/drawing/2014/main" id="{93884806-240E-4FA9-80BB-56EDD39CF4D8}"/>
              </a:ext>
            </a:extLst>
          </p:cNvPr>
          <p:cNvSpPr/>
          <p:nvPr/>
        </p:nvSpPr>
        <p:spPr>
          <a:xfrm>
            <a:off x="4248171" y="2398730"/>
            <a:ext cx="676057" cy="425982"/>
          </a:xfrm>
          <a:prstGeom prst="mathNotEqual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="" xmlns:a16="http://schemas.microsoft.com/office/drawing/2014/main" id="{1D692095-305F-4365-9F09-AF4C6D7F713D}"/>
              </a:ext>
            </a:extLst>
          </p:cNvPr>
          <p:cNvSpPr txBox="1">
            <a:spLocks/>
          </p:cNvSpPr>
          <p:nvPr/>
        </p:nvSpPr>
        <p:spPr>
          <a:xfrm>
            <a:off x="2160631" y="2425174"/>
            <a:ext cx="540608" cy="6942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294620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67523D3-1A8A-4940-B6AE-BBEF3E45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12" y="852390"/>
            <a:ext cx="8569303" cy="1147860"/>
          </a:xfrm>
        </p:spPr>
        <p:txBody>
          <a:bodyPr>
            <a:normAutofit/>
          </a:bodyPr>
          <a:lstStyle/>
          <a:p>
            <a:r>
              <a:rPr lang="de-DE" sz="4000" u="sng" dirty="0">
                <a:solidFill>
                  <a:schemeClr val="accent2">
                    <a:lumMod val="75000"/>
                  </a:schemeClr>
                </a:solidFill>
              </a:rPr>
              <a:t>Vitalitäts-Stufen (VS 0-4) </a:t>
            </a:r>
            <a:r>
              <a:rPr lang="de-DE" sz="4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de-DE" sz="4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2400" dirty="0">
                <a:solidFill>
                  <a:schemeClr val="accent2">
                    <a:lumMod val="75000"/>
                  </a:schemeClr>
                </a:solidFill>
              </a:rPr>
              <a:t>nach Prof. Dr. ROLOFF/ WEIHS</a:t>
            </a:r>
            <a:endParaRPr lang="de-DE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4E409014-43F7-447E-955C-35FF0D33D5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67" y="2076450"/>
            <a:ext cx="9366157" cy="4005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56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67523D3-1A8A-4940-B6AE-BBEF3E45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7314"/>
          </a:xfrm>
        </p:spPr>
        <p:txBody>
          <a:bodyPr>
            <a:normAutofit/>
          </a:bodyPr>
          <a:lstStyle/>
          <a:p>
            <a:r>
              <a:rPr lang="de-DE" sz="4000" u="sng" dirty="0">
                <a:solidFill>
                  <a:schemeClr val="accent2">
                    <a:lumMod val="75000"/>
                  </a:schemeClr>
                </a:solidFill>
              </a:rPr>
              <a:t>Verkehrssicherheits-Kriterien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B046C55C-7339-4394-8451-563E686AB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11" y="1639839"/>
            <a:ext cx="6217985" cy="4608561"/>
          </a:xfrm>
        </p:spPr>
        <p:txBody>
          <a:bodyPr>
            <a:normAutofit lnSpcReduction="10000"/>
          </a:bodyPr>
          <a:lstStyle/>
          <a:p>
            <a:r>
              <a:rPr lang="de-DE" sz="3200" dirty="0"/>
              <a:t> </a:t>
            </a:r>
            <a:r>
              <a:rPr lang="de-DE" sz="3600" dirty="0"/>
              <a:t>Standsicherheit</a:t>
            </a:r>
          </a:p>
          <a:p>
            <a:pPr lvl="1"/>
            <a:r>
              <a:rPr lang="de-DE" sz="2800" dirty="0"/>
              <a:t>Die Fähigkeit sich so im Boden    zu verankern, dass der Baum  nicht umstürzt.</a:t>
            </a:r>
          </a:p>
          <a:p>
            <a:pPr marL="457200" lvl="1" indent="0">
              <a:buNone/>
            </a:pPr>
            <a:endParaRPr lang="de-DE" sz="1400" dirty="0"/>
          </a:p>
          <a:p>
            <a:r>
              <a:rPr lang="de-DE" sz="3400" dirty="0"/>
              <a:t> </a:t>
            </a:r>
            <a:r>
              <a:rPr lang="de-DE" sz="3600" dirty="0"/>
              <a:t>Bruchsicherheit</a:t>
            </a:r>
          </a:p>
          <a:p>
            <a:pPr lvl="1"/>
            <a:r>
              <a:rPr lang="de-DE" sz="2600" dirty="0"/>
              <a:t>Die Fähigkeit des Baumes dem Ausbruch von Kronenteilen zu widerstehen. </a:t>
            </a:r>
          </a:p>
          <a:p>
            <a:pPr lvl="1"/>
            <a:r>
              <a:rPr lang="de-DE" sz="1800" dirty="0">
                <a:solidFill>
                  <a:srgbClr val="FF0000"/>
                </a:solidFill>
              </a:rPr>
              <a:t>Baum Nr. 26 Gutachten 2017 „Unglücksbalken-Riss“</a:t>
            </a:r>
          </a:p>
          <a:p>
            <a:endParaRPr lang="de-DE" sz="2800" dirty="0"/>
          </a:p>
        </p:txBody>
      </p:sp>
      <p:pic>
        <p:nvPicPr>
          <p:cNvPr id="5122" name="Grafik 10">
            <a:extLst>
              <a:ext uri="{FF2B5EF4-FFF2-40B4-BE49-F238E27FC236}">
                <a16:creationId xmlns="" xmlns:a16="http://schemas.microsoft.com/office/drawing/2014/main" id="{10E7E276-0744-4EE6-B5A5-A8C624020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22"/>
                    </a14:imgEffect>
                    <a14:imgEffect>
                      <a14:saturation sat="99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7" b="18832"/>
          <a:stretch/>
        </p:blipFill>
        <p:spPr bwMode="auto">
          <a:xfrm rot="16200000">
            <a:off x="5673781" y="2406530"/>
            <a:ext cx="4693704" cy="275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mit Pfeil 6">
            <a:extLst>
              <a:ext uri="{FF2B5EF4-FFF2-40B4-BE49-F238E27FC236}">
                <a16:creationId xmlns="" xmlns:a16="http://schemas.microsoft.com/office/drawing/2014/main" id="{8826D162-D713-4905-8831-04F8F9E10EC1}"/>
              </a:ext>
            </a:extLst>
          </p:cNvPr>
          <p:cNvCxnSpPr>
            <a:cxnSpLocks/>
          </p:cNvCxnSpPr>
          <p:nvPr/>
        </p:nvCxnSpPr>
        <p:spPr>
          <a:xfrm flipV="1">
            <a:off x="6096000" y="3783765"/>
            <a:ext cx="1771650" cy="1767953"/>
          </a:xfrm>
          <a:prstGeom prst="straightConnector1">
            <a:avLst/>
          </a:prstGeom>
          <a:ln w="44450">
            <a:solidFill>
              <a:srgbClr val="FF0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898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67523D3-1A8A-4940-B6AE-BBEF3E45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054495" cy="1452466"/>
          </a:xfrm>
        </p:spPr>
        <p:txBody>
          <a:bodyPr>
            <a:normAutofit/>
          </a:bodyPr>
          <a:lstStyle/>
          <a:p>
            <a:r>
              <a:rPr lang="de-DE" sz="4400" u="sng" dirty="0">
                <a:solidFill>
                  <a:schemeClr val="accent2">
                    <a:lumMod val="75000"/>
                  </a:schemeClr>
                </a:solidFill>
              </a:rPr>
              <a:t>Gesamtbewertung der Bäume</a:t>
            </a:r>
            <a:r>
              <a:rPr lang="de-DE" sz="4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de-DE" sz="4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Exemplarisch an den 82 Bäumen der Zufahrt</a:t>
            </a:r>
            <a:endParaRPr lang="de-DE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B046C55C-7339-4394-8451-563E686AB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82311"/>
            <a:ext cx="8793239" cy="3998960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r>
              <a:rPr lang="de-DE" sz="3200" dirty="0"/>
              <a:t> Die Betrachtung von                        	</a:t>
            </a:r>
            <a:r>
              <a:rPr lang="de-DE" sz="4000" dirty="0">
                <a:solidFill>
                  <a:schemeClr val="accent2">
                    <a:lumMod val="75000"/>
                  </a:schemeClr>
                </a:solidFill>
              </a:rPr>
              <a:t>Vitalität</a:t>
            </a:r>
            <a:r>
              <a:rPr lang="de-DE" sz="3200" dirty="0"/>
              <a:t> 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4000" dirty="0">
                <a:solidFill>
                  <a:schemeClr val="accent2">
                    <a:lumMod val="75000"/>
                  </a:schemeClr>
                </a:solidFill>
              </a:rPr>
              <a:t>Verkehrssicherheit</a:t>
            </a:r>
            <a:r>
              <a:rPr lang="de-DE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3600" dirty="0"/>
              <a:t>  </a:t>
            </a:r>
            <a:r>
              <a:rPr lang="de-DE" sz="3200" dirty="0"/>
              <a:t>       	führt zur </a:t>
            </a:r>
            <a:r>
              <a:rPr lang="de-DE" sz="3200" dirty="0">
                <a:solidFill>
                  <a:schemeClr val="tx1"/>
                </a:solidFill>
              </a:rPr>
              <a:t>Gesamtbewertung</a:t>
            </a:r>
            <a:r>
              <a:rPr lang="de-DE" sz="3200" dirty="0"/>
              <a:t>, respektive 	Erhaltenswürdigkeit der Bäume.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sz="3200" dirty="0"/>
              <a:t> Die Bewertung erfolgt zum bes-         	seren Verständnis nach einem          	erweiterten „</a:t>
            </a:r>
            <a:r>
              <a:rPr lang="de-DE" sz="4000" dirty="0"/>
              <a:t>Ampelsystem</a:t>
            </a:r>
            <a:r>
              <a:rPr lang="de-DE" sz="3200" dirty="0"/>
              <a:t>“.</a:t>
            </a:r>
          </a:p>
          <a:p>
            <a:pPr marL="0" indent="0">
              <a:buNone/>
            </a:pPr>
            <a:endParaRPr lang="de-DE" sz="2800" dirty="0"/>
          </a:p>
        </p:txBody>
      </p:sp>
      <p:pic>
        <p:nvPicPr>
          <p:cNvPr id="6" name="Grafik 5" descr="Ampel Silhouette">
            <a:extLst>
              <a:ext uri="{FF2B5EF4-FFF2-40B4-BE49-F238E27FC236}">
                <a16:creationId xmlns="" xmlns:a16="http://schemas.microsoft.com/office/drawing/2014/main" id="{FA1E067B-B373-4A53-9477-241772361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1117" t="5427" r="8240" b="5427"/>
          <a:stretch/>
        </p:blipFill>
        <p:spPr>
          <a:xfrm>
            <a:off x="7232889" y="3626180"/>
            <a:ext cx="1931438" cy="235589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="" xmlns:a16="http://schemas.microsoft.com/office/drawing/2014/main" id="{F64D47E2-6983-47D9-BDF4-4FCB22956B18}"/>
              </a:ext>
            </a:extLst>
          </p:cNvPr>
          <p:cNvSpPr/>
          <p:nvPr/>
        </p:nvSpPr>
        <p:spPr>
          <a:xfrm>
            <a:off x="7921188" y="5143225"/>
            <a:ext cx="530178" cy="519023"/>
          </a:xfrm>
          <a:prstGeom prst="ellipse">
            <a:avLst/>
          </a:prstGeom>
          <a:solidFill>
            <a:srgbClr val="00FF00"/>
          </a:solidFill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Ellipse 8">
            <a:extLst>
              <a:ext uri="{FF2B5EF4-FFF2-40B4-BE49-F238E27FC236}">
                <a16:creationId xmlns="" xmlns:a16="http://schemas.microsoft.com/office/drawing/2014/main" id="{E31EEA93-D453-49C1-8952-7F2ACECEB5BE}"/>
              </a:ext>
            </a:extLst>
          </p:cNvPr>
          <p:cNvSpPr/>
          <p:nvPr/>
        </p:nvSpPr>
        <p:spPr>
          <a:xfrm>
            <a:off x="7921188" y="4544616"/>
            <a:ext cx="530178" cy="519023"/>
          </a:xfrm>
          <a:prstGeom prst="ellipse">
            <a:avLst/>
          </a:prstGeom>
          <a:solidFill>
            <a:srgbClr val="FFFF00"/>
          </a:solidFill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Ellipse 9">
            <a:extLst>
              <a:ext uri="{FF2B5EF4-FFF2-40B4-BE49-F238E27FC236}">
                <a16:creationId xmlns="" xmlns:a16="http://schemas.microsoft.com/office/drawing/2014/main" id="{ED75D7AF-0D55-45BF-9290-957863C79E2B}"/>
              </a:ext>
            </a:extLst>
          </p:cNvPr>
          <p:cNvSpPr/>
          <p:nvPr/>
        </p:nvSpPr>
        <p:spPr>
          <a:xfrm>
            <a:off x="7921188" y="3922279"/>
            <a:ext cx="530178" cy="519023"/>
          </a:xfrm>
          <a:prstGeom prst="ellipse">
            <a:avLst/>
          </a:prstGeom>
          <a:solidFill>
            <a:srgbClr val="FF0000"/>
          </a:solidFill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Ellipse 10">
            <a:extLst>
              <a:ext uri="{FF2B5EF4-FFF2-40B4-BE49-F238E27FC236}">
                <a16:creationId xmlns="" xmlns:a16="http://schemas.microsoft.com/office/drawing/2014/main" id="{09DE4B35-F190-4BFC-912D-09DDAECF362F}"/>
              </a:ext>
            </a:extLst>
          </p:cNvPr>
          <p:cNvSpPr/>
          <p:nvPr/>
        </p:nvSpPr>
        <p:spPr>
          <a:xfrm>
            <a:off x="7933519" y="5882479"/>
            <a:ext cx="530178" cy="519023"/>
          </a:xfrm>
          <a:prstGeom prst="ellipse">
            <a:avLst/>
          </a:prstGeom>
          <a:solidFill>
            <a:srgbClr val="00FFFF"/>
          </a:solidFill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1419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67523D3-1A8A-4940-B6AE-BBEF3E45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7888169" cy="1452466"/>
          </a:xfrm>
        </p:spPr>
        <p:txBody>
          <a:bodyPr>
            <a:normAutofit/>
          </a:bodyPr>
          <a:lstStyle/>
          <a:p>
            <a:r>
              <a:rPr lang="de-DE" sz="4400" u="sng" dirty="0">
                <a:solidFill>
                  <a:schemeClr val="accent2">
                    <a:lumMod val="75000"/>
                  </a:schemeClr>
                </a:solidFill>
              </a:rPr>
              <a:t>Gesamtbewertung der Bäume</a:t>
            </a:r>
            <a:r>
              <a:rPr lang="de-DE" sz="4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de-DE" sz="4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3000" dirty="0">
                <a:solidFill>
                  <a:schemeClr val="accent2">
                    <a:lumMod val="75000"/>
                  </a:schemeClr>
                </a:solidFill>
              </a:rPr>
              <a:t>Exemplarisch an den 82 Bäumen der Zufahrt</a:t>
            </a:r>
          </a:p>
        </p:txBody>
      </p:sp>
      <p:pic>
        <p:nvPicPr>
          <p:cNvPr id="6146" name="Grafik 2">
            <a:extLst>
              <a:ext uri="{FF2B5EF4-FFF2-40B4-BE49-F238E27FC236}">
                <a16:creationId xmlns="" xmlns:a16="http://schemas.microsoft.com/office/drawing/2014/main" id="{BDE9327F-32C5-44BE-8C70-0F886D0CE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994" y="2062066"/>
            <a:ext cx="4744016" cy="313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3668C23A-EB8B-46D3-A5DC-4CA9E1A98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11" t="12242" r="23884" b="3203"/>
          <a:stretch/>
        </p:blipFill>
        <p:spPr>
          <a:xfrm>
            <a:off x="677333" y="1968760"/>
            <a:ext cx="4401661" cy="4446743"/>
          </a:xfrm>
          <a:prstGeom prst="rect">
            <a:avLst/>
          </a:prstGeom>
        </p:spPr>
      </p:pic>
      <p:pic>
        <p:nvPicPr>
          <p:cNvPr id="5" name="Grafik 4" descr="Balkendiagramm Silhouette">
            <a:extLst>
              <a:ext uri="{FF2B5EF4-FFF2-40B4-BE49-F238E27FC236}">
                <a16:creationId xmlns="" xmlns:a16="http://schemas.microsoft.com/office/drawing/2014/main" id="{90DC7857-05E9-4619-94D7-A92601020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6075" y="435588"/>
            <a:ext cx="1343049" cy="13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44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67523D3-1A8A-4940-B6AE-BBEF3E45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26" y="455691"/>
            <a:ext cx="11293843" cy="1807676"/>
          </a:xfrm>
        </p:spPr>
        <p:txBody>
          <a:bodyPr>
            <a:normAutofit/>
          </a:bodyPr>
          <a:lstStyle/>
          <a:p>
            <a:r>
              <a:rPr lang="de-DE" sz="4400" u="sng" dirty="0">
                <a:solidFill>
                  <a:schemeClr val="accent2">
                    <a:lumMod val="75000"/>
                  </a:schemeClr>
                </a:solidFill>
              </a:rPr>
              <a:t>Gesamtbewertung der Bäume</a:t>
            </a:r>
            <a:r>
              <a:rPr lang="de-DE" sz="4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de-DE" sz="4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Exemplarisch an den 82 Bäumen der Zufahrt</a:t>
            </a:r>
            <a:br>
              <a:rPr lang="de-DE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Baum-Plan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(Übersicht: Haltebuchten v.a. bei geschädigten Bäumen etc.)</a:t>
            </a:r>
            <a:endParaRPr lang="de-DE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00116D1E-5332-48B5-A8FB-F393CAD38A3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8" t="8566" r="44600" b="2653"/>
          <a:stretch/>
        </p:blipFill>
        <p:spPr bwMode="auto">
          <a:xfrm rot="16200000">
            <a:off x="3779558" y="-1436748"/>
            <a:ext cx="4632886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1398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67523D3-1A8A-4940-B6AE-BBEF3E45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6911" y="1319212"/>
            <a:ext cx="3265627" cy="421957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sz="4000" u="sng" dirty="0">
                <a:solidFill>
                  <a:schemeClr val="accent2">
                    <a:lumMod val="75000"/>
                  </a:schemeClr>
                </a:solidFill>
              </a:rPr>
              <a:t>Baumschutz-Maßnahmen</a:t>
            </a:r>
            <a:r>
              <a:rPr lang="de-DE" sz="44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de-DE" sz="4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(allgemein)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de-D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de-D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DIN 18920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RAS-LP 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1DEFE51A-DBE9-4288-B674-26CD43ACF70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2" t="21980" r="7418" b="22373"/>
          <a:stretch/>
        </p:blipFill>
        <p:spPr bwMode="auto">
          <a:xfrm>
            <a:off x="459620" y="766762"/>
            <a:ext cx="5707916" cy="5324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61643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169</Words>
  <Application>Microsoft Office PowerPoint</Application>
  <PresentationFormat>Benutzerdefiniert</PresentationFormat>
  <Paragraphs>52</Paragraphs>
  <Slides>14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Facette</vt:lpstr>
      <vt:lpstr>Baumgutachten „Eichenhof“</vt:lpstr>
      <vt:lpstr>PowerPoint-Präsentation</vt:lpstr>
      <vt:lpstr>Aufgabenstellung</vt:lpstr>
      <vt:lpstr>Vitalitäts-Stufen (VS 0-4)  nach Prof. Dr. ROLOFF/ WEIHS</vt:lpstr>
      <vt:lpstr>Verkehrssicherheits-Kriterien</vt:lpstr>
      <vt:lpstr>Gesamtbewertung der Bäume Exemplarisch an den 82 Bäumen der Zufahrt</vt:lpstr>
      <vt:lpstr>Gesamtbewertung der Bäume Exemplarisch an den 82 Bäumen der Zufahrt</vt:lpstr>
      <vt:lpstr>Gesamtbewertung der Bäume Exemplarisch an den 82 Bäumen der Zufahrt Baum-Plan (Übersicht: Haltebuchten v.a. bei geschädigten Bäumen etc.)</vt:lpstr>
      <vt:lpstr>Baumschutz-Maßnahmen (allgemein)  DIN 18920 RAS-LP 4</vt:lpstr>
      <vt:lpstr>Baumschutz-Maßnahmen (speziell Zufahrt Eichenhof)  Auszug Gutachten 2020  </vt:lpstr>
      <vt:lpstr>Baustellen- und Folgeverkehr</vt:lpstr>
      <vt:lpstr>Vielen Dank für Ihre Aufmerksamkeit.</vt:lpstr>
      <vt:lpstr>Baumdiagnose mittels RESISTOGRAPHIE</vt:lpstr>
      <vt:lpstr>Baumdiagnose mittels SCHALLTOMOGRAPHIE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Frank Wolf</dc:creator>
  <cp:lastModifiedBy>Maria Gehrke</cp:lastModifiedBy>
  <cp:revision>46</cp:revision>
  <cp:lastPrinted>2021-06-28T06:43:08Z</cp:lastPrinted>
  <dcterms:created xsi:type="dcterms:W3CDTF">2021-06-18T09:35:07Z</dcterms:created>
  <dcterms:modified xsi:type="dcterms:W3CDTF">2021-06-28T07:55:37Z</dcterms:modified>
</cp:coreProperties>
</file>